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3"/>
  </p:notesMasterIdLst>
  <p:handoutMasterIdLst>
    <p:handoutMasterId r:id="rId34"/>
  </p:handoutMasterIdLst>
  <p:sldIdLst>
    <p:sldId id="256" r:id="rId2"/>
    <p:sldId id="258" r:id="rId3"/>
    <p:sldId id="286" r:id="rId4"/>
    <p:sldId id="290" r:id="rId5"/>
    <p:sldId id="261" r:id="rId6"/>
    <p:sldId id="259" r:id="rId7"/>
    <p:sldId id="262" r:id="rId8"/>
    <p:sldId id="260" r:id="rId9"/>
    <p:sldId id="263" r:id="rId10"/>
    <p:sldId id="264" r:id="rId11"/>
    <p:sldId id="265" r:id="rId12"/>
    <p:sldId id="266" r:id="rId13"/>
    <p:sldId id="273" r:id="rId14"/>
    <p:sldId id="289" r:id="rId15"/>
    <p:sldId id="288" r:id="rId16"/>
    <p:sldId id="274" r:id="rId17"/>
    <p:sldId id="270" r:id="rId18"/>
    <p:sldId id="271" r:id="rId19"/>
    <p:sldId id="272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7" r:id="rId30"/>
    <p:sldId id="284" r:id="rId31"/>
    <p:sldId id="285" r:id="rId3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7" autoAdjust="0"/>
    <p:restoredTop sz="94660"/>
  </p:normalViewPr>
  <p:slideViewPr>
    <p:cSldViewPr snapToGrid="0">
      <p:cViewPr>
        <p:scale>
          <a:sx n="50" d="100"/>
          <a:sy n="50" d="100"/>
        </p:scale>
        <p:origin x="-130" y="-54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74BA501-B666-4F33-931F-11098DA8662D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2740C4D-D7BB-44E3-882A-074ADB4F2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882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EC25672-4BD3-4B03-95D6-529AFBBD93F2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339CAA7-EAD9-4E1A-BA4A-C159428256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91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9CAA7-EAD9-4E1A-BA4A-C159428256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2619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9CAA7-EAD9-4E1A-BA4A-C159428256F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30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9CAA7-EAD9-4E1A-BA4A-C159428256F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9806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9CAA7-EAD9-4E1A-BA4A-C159428256F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6575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9CAA7-EAD9-4E1A-BA4A-C159428256F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096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9CAA7-EAD9-4E1A-BA4A-C159428256F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219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9CAA7-EAD9-4E1A-BA4A-C159428256F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4543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9CAA7-EAD9-4E1A-BA4A-C159428256F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358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9CAA7-EAD9-4E1A-BA4A-C159428256F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4093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9CAA7-EAD9-4E1A-BA4A-C159428256F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483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9CAA7-EAD9-4E1A-BA4A-C159428256F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357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9CAA7-EAD9-4E1A-BA4A-C159428256F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265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9CAA7-EAD9-4E1A-BA4A-C159428256F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0159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9CAA7-EAD9-4E1A-BA4A-C159428256F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0531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9CAA7-EAD9-4E1A-BA4A-C159428256F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4165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9CAA7-EAD9-4E1A-BA4A-C159428256F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852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9CAA7-EAD9-4E1A-BA4A-C159428256F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5176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9CAA7-EAD9-4E1A-BA4A-C159428256F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5179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9CAA7-EAD9-4E1A-BA4A-C159428256F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9384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9CAA7-EAD9-4E1A-BA4A-C159428256F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6442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9CAA7-EAD9-4E1A-BA4A-C159428256F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916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9CAA7-EAD9-4E1A-BA4A-C159428256F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57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9CAA7-EAD9-4E1A-BA4A-C159428256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2213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9CAA7-EAD9-4E1A-BA4A-C159428256F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6121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9CAA7-EAD9-4E1A-BA4A-C159428256F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347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9CAA7-EAD9-4E1A-BA4A-C159428256F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926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9CAA7-EAD9-4E1A-BA4A-C159428256F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69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9CAA7-EAD9-4E1A-BA4A-C159428256F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04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9CAA7-EAD9-4E1A-BA4A-C159428256F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791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9CAA7-EAD9-4E1A-BA4A-C159428256F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37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39CAA7-EAD9-4E1A-BA4A-C159428256F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2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F2E79-7ACC-4933-A02E-BE29699045A6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AAE94-00DD-4F17-ADB5-7B174F714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880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F2E79-7ACC-4933-A02E-BE29699045A6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AAE94-00DD-4F17-ADB5-7B174F714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467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F2E79-7ACC-4933-A02E-BE29699045A6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AAE94-00DD-4F17-ADB5-7B174F714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288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F2E79-7ACC-4933-A02E-BE29699045A6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AAE94-00DD-4F17-ADB5-7B174F71491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9158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F2E79-7ACC-4933-A02E-BE29699045A6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AAE94-00DD-4F17-ADB5-7B174F714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8686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F2E79-7ACC-4933-A02E-BE29699045A6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AAE94-00DD-4F17-ADB5-7B174F714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897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F2E79-7ACC-4933-A02E-BE29699045A6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AAE94-00DD-4F17-ADB5-7B174F714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514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F2E79-7ACC-4933-A02E-BE29699045A6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AAE94-00DD-4F17-ADB5-7B174F714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268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F2E79-7ACC-4933-A02E-BE29699045A6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AAE94-00DD-4F17-ADB5-7B174F714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894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F2E79-7ACC-4933-A02E-BE29699045A6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AAE94-00DD-4F17-ADB5-7B174F714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88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F2E79-7ACC-4933-A02E-BE29699045A6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AAE94-00DD-4F17-ADB5-7B174F714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0645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F2E79-7ACC-4933-A02E-BE29699045A6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AAE94-00DD-4F17-ADB5-7B174F714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908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F2E79-7ACC-4933-A02E-BE29699045A6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AAE94-00DD-4F17-ADB5-7B174F714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598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F2E79-7ACC-4933-A02E-BE29699045A6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AAE94-00DD-4F17-ADB5-7B174F714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723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F2E79-7ACC-4933-A02E-BE29699045A6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AAE94-00DD-4F17-ADB5-7B174F714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10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F2E79-7ACC-4933-A02E-BE29699045A6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AAE94-00DD-4F17-ADB5-7B174F714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14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F2E79-7ACC-4933-A02E-BE29699045A6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AAE94-00DD-4F17-ADB5-7B174F714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915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D8F2E79-7ACC-4933-A02E-BE29699045A6}" type="datetimeFigureOut">
              <a:rPr lang="en-US" smtClean="0"/>
              <a:t>1/9/2020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AAE94-00DD-4F17-ADB5-7B174F714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47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6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png"/><Relationship Id="rId11" Type="http://schemas.openxmlformats.org/officeDocument/2006/relationships/image" Target="../media/image24.emf"/><Relationship Id="rId5" Type="http://schemas.openxmlformats.org/officeDocument/2006/relationships/image" Target="../media/image25.pn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6.pn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6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30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6.png"/><Relationship Id="rId4" Type="http://schemas.openxmlformats.org/officeDocument/2006/relationships/image" Target="../media/image5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35991" y="202474"/>
            <a:ext cx="6786154" cy="6609805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1364" y="202474"/>
            <a:ext cx="11398228" cy="310272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</a:schemeClr>
                </a:solidFill>
                <a:latin typeface="Bahnschrift SemiBold" panose="020B0502040204020203" pitchFamily="34" charset="0"/>
              </a:rPr>
              <a:t>Hidalgo County </a:t>
            </a:r>
            <a:br>
              <a:rPr lang="en-US" dirty="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</a:schemeClr>
                </a:solidFill>
                <a:latin typeface="Bahnschrift SemiBold" panose="020B0502040204020203" pitchFamily="34" charset="0"/>
              </a:rPr>
            </a:b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</a:schemeClr>
                </a:solidFill>
                <a:latin typeface="Bahnschrift SemiBold" panose="020B0502040204020203" pitchFamily="34" charset="0"/>
              </a:rPr>
              <a:t>Elections </a:t>
            </a:r>
            <a:r>
              <a:rPr lang="en-US" sz="6700" dirty="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</a:schemeClr>
                </a:solidFill>
                <a:latin typeface="Bahnschrift SemiBold" panose="020B0502040204020203" pitchFamily="34" charset="0"/>
              </a:rPr>
              <a:t>Surveyor Department Consequences &amp; Responsibilities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352" y="4709459"/>
            <a:ext cx="9305366" cy="194816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3100" dirty="0">
                <a:solidFill>
                  <a:schemeClr val="tx1"/>
                </a:solidFill>
                <a:latin typeface="Bahnschrift SemiBold" panose="020B0502040204020203" pitchFamily="34" charset="0"/>
                <a:cs typeface="Nirmala UI" panose="020B0502040204020203" pitchFamily="34" charset="0"/>
              </a:rPr>
              <a:t>Yvonne Ramón, </a:t>
            </a:r>
            <a:r>
              <a:rPr lang="en-US" sz="2600" dirty="0">
                <a:solidFill>
                  <a:schemeClr val="tx1"/>
                </a:solidFill>
                <a:latin typeface="Bahnschrift SemiCondensed" panose="020B0502040204020203" pitchFamily="34" charset="0"/>
                <a:cs typeface="Nirmala UI" panose="020B0502040204020203" pitchFamily="34" charset="0"/>
              </a:rPr>
              <a:t>CERa</a:t>
            </a:r>
          </a:p>
          <a:p>
            <a:pPr algn="ctr"/>
            <a:r>
              <a:rPr lang="en-US" sz="3100" dirty="0">
                <a:solidFill>
                  <a:schemeClr val="tx1"/>
                </a:solidFill>
                <a:latin typeface="Bahnschrift SemiBold" panose="020B0502040204020203" pitchFamily="34" charset="0"/>
                <a:cs typeface="Nirmala UI" panose="020B0502040204020203" pitchFamily="34" charset="0"/>
              </a:rPr>
              <a:t>Eberto Gauna, </a:t>
            </a:r>
            <a:r>
              <a:rPr lang="en-US" sz="2600" dirty="0">
                <a:solidFill>
                  <a:schemeClr val="tx1"/>
                </a:solidFill>
                <a:latin typeface="Bahnschrift SemiCondensed" panose="020B0502040204020203" pitchFamily="34" charset="0"/>
                <a:cs typeface="Nirmala UI" panose="020B0502040204020203" pitchFamily="34" charset="0"/>
              </a:rPr>
              <a:t>elections surveyor </a:t>
            </a:r>
            <a:endParaRPr lang="en-US" sz="3100" dirty="0">
              <a:solidFill>
                <a:schemeClr val="tx1"/>
              </a:solidFill>
              <a:latin typeface="Bahnschrift SemiCondensed" panose="020B0502040204020203" pitchFamily="34" charset="0"/>
              <a:cs typeface="Nirmala UI" panose="020B0502040204020203" pitchFamily="34" charset="0"/>
            </a:endParaRPr>
          </a:p>
          <a:p>
            <a:pPr algn="ctr"/>
            <a:r>
              <a:rPr lang="en-US" sz="3100" dirty="0">
                <a:solidFill>
                  <a:schemeClr val="tx1"/>
                </a:solidFill>
                <a:latin typeface="Bahnschrift SemiBold" panose="020B0502040204020203" pitchFamily="34" charset="0"/>
                <a:cs typeface="Nirmala UI" panose="020B0502040204020203" pitchFamily="34" charset="0"/>
              </a:rPr>
              <a:t>Cindy López, </a:t>
            </a:r>
            <a:r>
              <a:rPr lang="en-US" sz="2600" dirty="0">
                <a:solidFill>
                  <a:schemeClr val="tx1"/>
                </a:solidFill>
                <a:latin typeface="Bahnschrift SemiCondensed" panose="020B0502040204020203" pitchFamily="34" charset="0"/>
                <a:cs typeface="Nirmala UI" panose="020B0502040204020203" pitchFamily="34" charset="0"/>
              </a:rPr>
              <a:t>elections specialist </a:t>
            </a:r>
            <a:endParaRPr lang="en-US" sz="3100" dirty="0">
              <a:solidFill>
                <a:schemeClr val="tx1"/>
              </a:solidFill>
              <a:latin typeface="Bahnschrift SemiCondensed" panose="020B0502040204020203" pitchFamily="34" charset="0"/>
              <a:cs typeface="Nirmala UI" panose="020B0502040204020203" pitchFamily="34" charset="0"/>
            </a:endParaRPr>
          </a:p>
          <a:p>
            <a:pPr algn="ctr"/>
            <a:r>
              <a:rPr lang="en-US" sz="3100" dirty="0">
                <a:solidFill>
                  <a:schemeClr val="tx1"/>
                </a:solidFill>
                <a:latin typeface="Bahnschrift SemiBold" panose="020B0502040204020203" pitchFamily="34" charset="0"/>
                <a:cs typeface="Nirmala UI" panose="020B0502040204020203" pitchFamily="34" charset="0"/>
              </a:rPr>
              <a:t>John smith</a:t>
            </a:r>
            <a:r>
              <a:rPr lang="en-US" sz="3100" dirty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, </a:t>
            </a:r>
            <a:r>
              <a:rPr lang="en-US" sz="2600" dirty="0">
                <a:solidFill>
                  <a:schemeClr val="tx1"/>
                </a:solidFill>
                <a:latin typeface="Bahnschrift SemiCondensed" panose="020B0502040204020203" pitchFamily="34" charset="0"/>
              </a:rPr>
              <a:t>assistant u.s. attorney</a:t>
            </a:r>
            <a:endParaRPr lang="en-US" sz="3100" dirty="0">
              <a:solidFill>
                <a:schemeClr val="tx1"/>
              </a:solidFill>
              <a:latin typeface="Bahnschrift SemiCondensed" panose="020B0502040204020203" pitchFamily="34" charset="0"/>
            </a:endParaRPr>
          </a:p>
          <a:p>
            <a:endParaRPr lang="en-US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608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4583" y="2091690"/>
            <a:ext cx="10041266" cy="634365"/>
          </a:xfrm>
        </p:spPr>
        <p:txBody>
          <a:bodyPr>
            <a:noAutofit/>
          </a:bodyPr>
          <a:lstStyle/>
          <a:p>
            <a:pPr algn="ctr"/>
            <a:r>
              <a:rPr lang="en-US" sz="3200" u="sng" dirty="0">
                <a:solidFill>
                  <a:schemeClr val="tx1"/>
                </a:solidFill>
                <a:latin typeface="Bahnschrift SemiBold" panose="020B0502040204020203" pitchFamily="34" charset="0"/>
              </a:rPr>
              <a:t>Polling locations</a:t>
            </a:r>
            <a:endParaRPr lang="en-US" sz="3200" dirty="0">
              <a:solidFill>
                <a:schemeClr val="tx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8" name="Rectangle 7"/>
          <p:cNvSpPr>
            <a:spLocks/>
          </p:cNvSpPr>
          <p:nvPr/>
        </p:nvSpPr>
        <p:spPr>
          <a:xfrm>
            <a:off x="10775423" y="5497830"/>
            <a:ext cx="1289304" cy="128016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30160" y="325755"/>
            <a:ext cx="5513440" cy="982980"/>
          </a:xfrm>
        </p:spPr>
        <p:txBody>
          <a:bodyPr>
            <a:normAutofit fontScale="90000"/>
          </a:bodyPr>
          <a:lstStyle/>
          <a:p>
            <a:r>
              <a:rPr lang="en-US" sz="65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  <a:t>Visit &amp; Assess: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22297" y="3509010"/>
            <a:ext cx="10041266" cy="3280410"/>
            <a:chOff x="571502" y="3074670"/>
            <a:chExt cx="10041266" cy="3280410"/>
          </a:xfrm>
        </p:grpSpPr>
        <p:sp>
          <p:nvSpPr>
            <p:cNvPr id="7" name="Subtitle 2"/>
            <p:cNvSpPr txBox="1">
              <a:spLocks/>
            </p:cNvSpPr>
            <p:nvPr/>
          </p:nvSpPr>
          <p:spPr>
            <a:xfrm>
              <a:off x="571502" y="3086100"/>
              <a:ext cx="4841049" cy="3268980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2000" b="0" i="0" kern="1200" cap="all">
                  <a:solidFill>
                    <a:schemeClr val="bg2">
                      <a:lumMod val="40000"/>
                      <a:lumOff val="60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marL="4572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8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2pPr>
              <a:lvl3pPr marL="9144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6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3pPr>
              <a:lvl4pPr marL="13716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4pPr>
              <a:lvl5pPr marL="18288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5pPr>
              <a:lvl6pPr marL="22860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6pPr>
              <a:lvl7pPr marL="27432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7pPr>
              <a:lvl8pPr marL="32004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8pPr>
              <a:lvl9pPr marL="36576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9pPr>
            </a:lstStyle>
            <a:p>
              <a:pPr algn="ctr">
                <a:buClrTx/>
              </a:pPr>
              <a:r>
                <a:rPr lang="en-US" sz="2600" u="sng" dirty="0">
                  <a:solidFill>
                    <a:schemeClr val="tx1"/>
                  </a:solidFill>
                  <a:latin typeface="Bahnschrift SemiBold" panose="020B0502040204020203" pitchFamily="34" charset="0"/>
                </a:rPr>
                <a:t>Visit:</a:t>
              </a:r>
              <a:endParaRPr lang="en-US" sz="2400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endParaRPr>
            </a:p>
            <a:p>
              <a:pPr marL="457200" indent="-457200">
                <a:buClrTx/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tx1"/>
                  </a:solidFill>
                  <a:latin typeface="Bahnschrift SemiBold" panose="020B0502040204020203" pitchFamily="34" charset="0"/>
                </a:rPr>
                <a:t>locations addressed in report (still in use)</a:t>
              </a:r>
            </a:p>
            <a:p>
              <a:pPr marL="457200" indent="-457200">
                <a:buClrTx/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tx1"/>
                  </a:solidFill>
                  <a:latin typeface="Bahnschrift SemiBold" panose="020B0502040204020203" pitchFamily="34" charset="0"/>
                </a:rPr>
                <a:t>New locations</a:t>
              </a:r>
            </a:p>
            <a:p>
              <a:pPr marL="457200" indent="-457200">
                <a:buClrTx/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tx1"/>
                  </a:solidFill>
                  <a:latin typeface="Bahnschrift SemiBold" panose="020B0502040204020203" pitchFamily="34" charset="0"/>
                </a:rPr>
                <a:t>Possible replacements</a:t>
              </a:r>
            </a:p>
            <a:p>
              <a:pPr marL="457200" indent="-457200">
                <a:buClrTx/>
                <a:buFont typeface="Arial" panose="020B0604020202020204" pitchFamily="34" charset="0"/>
                <a:buChar char="•"/>
              </a:pPr>
              <a:endParaRPr lang="en-US" sz="2400" dirty="0">
                <a:solidFill>
                  <a:schemeClr val="tx1"/>
                </a:solidFill>
                <a:latin typeface="Bahnschrift SemiBold" panose="020B0502040204020203" pitchFamily="34" charset="0"/>
              </a:endParaRPr>
            </a:p>
            <a:p>
              <a:pPr marL="457200" indent="-457200">
                <a:buClrTx/>
                <a:buFont typeface="Arial" panose="020B0604020202020204" pitchFamily="34" charset="0"/>
                <a:buChar char="•"/>
              </a:pPr>
              <a:endParaRPr lang="en-US" sz="2600" dirty="0">
                <a:solidFill>
                  <a:schemeClr val="tx1"/>
                </a:solidFill>
                <a:latin typeface="Bahnschrift SemiBold" panose="020B0502040204020203" pitchFamily="34" charset="0"/>
              </a:endParaRPr>
            </a:p>
          </p:txBody>
        </p:sp>
        <p:sp>
          <p:nvSpPr>
            <p:cNvPr id="9" name="Subtitle 2"/>
            <p:cNvSpPr txBox="1">
              <a:spLocks/>
            </p:cNvSpPr>
            <p:nvPr/>
          </p:nvSpPr>
          <p:spPr>
            <a:xfrm>
              <a:off x="5575206" y="3074670"/>
              <a:ext cx="5037562" cy="326898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2000" b="0" i="0" kern="1200" cap="all">
                  <a:solidFill>
                    <a:schemeClr val="bg2">
                      <a:lumMod val="40000"/>
                      <a:lumOff val="60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marL="4572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8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2pPr>
              <a:lvl3pPr marL="9144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6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3pPr>
              <a:lvl4pPr marL="13716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4pPr>
              <a:lvl5pPr marL="18288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5pPr>
              <a:lvl6pPr marL="22860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6pPr>
              <a:lvl7pPr marL="27432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7pPr>
              <a:lvl8pPr marL="32004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8pPr>
              <a:lvl9pPr marL="36576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sz="2600" u="sng" dirty="0">
                  <a:solidFill>
                    <a:schemeClr val="tx1"/>
                  </a:solidFill>
                  <a:latin typeface="Bahnschrift SemiBold" panose="020B0502040204020203" pitchFamily="34" charset="0"/>
                </a:rPr>
                <a:t>assess:</a:t>
              </a:r>
            </a:p>
            <a:p>
              <a:pPr marL="457200" indent="-457200">
                <a:buClrTx/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tx1"/>
                  </a:solidFill>
                  <a:latin typeface="Bahnschrift SemiBold" panose="020B0502040204020203" pitchFamily="34" charset="0"/>
                </a:rPr>
                <a:t>Location updates/changes</a:t>
              </a:r>
            </a:p>
            <a:p>
              <a:pPr marL="457200" indent="-457200">
                <a:buClrTx/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tx1"/>
                  </a:solidFill>
                  <a:latin typeface="Bahnschrift SemiBold" panose="020B0502040204020203" pitchFamily="34" charset="0"/>
                </a:rPr>
                <a:t>Temporary measures</a:t>
              </a:r>
            </a:p>
            <a:p>
              <a:pPr marL="457200" indent="-457200">
                <a:buClrTx/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tx1"/>
                  </a:solidFill>
                  <a:latin typeface="Bahnschrift SemiBold" panose="020B0502040204020203" pitchFamily="34" charset="0"/>
                </a:rPr>
                <a:t>curbside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2421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4539" y="1568767"/>
            <a:ext cx="10041266" cy="634365"/>
          </a:xfrm>
        </p:spPr>
        <p:txBody>
          <a:bodyPr>
            <a:noAutofit/>
          </a:bodyPr>
          <a:lstStyle/>
          <a:p>
            <a:pPr algn="ctr"/>
            <a:r>
              <a:rPr lang="en-US" sz="3200" u="sng" dirty="0">
                <a:solidFill>
                  <a:schemeClr val="tx1"/>
                </a:solidFill>
                <a:latin typeface="Bahnschrift SemiBold" panose="020B0502040204020203" pitchFamily="34" charset="0"/>
              </a:rPr>
              <a:t>Curbside method</a:t>
            </a:r>
            <a:endParaRPr lang="en-US" sz="3200" dirty="0">
              <a:solidFill>
                <a:schemeClr val="tx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8" name="Rectangle 7"/>
          <p:cNvSpPr>
            <a:spLocks/>
          </p:cNvSpPr>
          <p:nvPr/>
        </p:nvSpPr>
        <p:spPr>
          <a:xfrm>
            <a:off x="10775423" y="5497830"/>
            <a:ext cx="1289304" cy="128016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30160" y="325755"/>
            <a:ext cx="7776580" cy="982980"/>
          </a:xfrm>
        </p:spPr>
        <p:txBody>
          <a:bodyPr>
            <a:normAutofit fontScale="90000"/>
          </a:bodyPr>
          <a:lstStyle/>
          <a:p>
            <a:r>
              <a:rPr lang="en-US" sz="65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  <a:t>Develop &amp; Implement: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574539" y="6063163"/>
            <a:ext cx="10041266" cy="6343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200" dirty="0">
                <a:solidFill>
                  <a:schemeClr val="tx1"/>
                </a:solidFill>
                <a:latin typeface="Bahnschrift SemiBold" panose="020B0502040204020203" pitchFamily="34" charset="0"/>
              </a:rPr>
              <a:t>buzz &amp; park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042" y="2203132"/>
            <a:ext cx="5128260" cy="384619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07757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4157" y="1440180"/>
            <a:ext cx="10041266" cy="1188720"/>
          </a:xfrm>
        </p:spPr>
        <p:txBody>
          <a:bodyPr>
            <a:noAutofit/>
          </a:bodyPr>
          <a:lstStyle/>
          <a:p>
            <a:pPr algn="ctr"/>
            <a:r>
              <a:rPr lang="en-US" sz="3200" u="sng" dirty="0">
                <a:solidFill>
                  <a:schemeClr val="tx1"/>
                </a:solidFill>
                <a:latin typeface="Bahnschrift SemiBold" panose="020B0502040204020203" pitchFamily="34" charset="0"/>
              </a:rPr>
              <a:t>Polling location guides</a:t>
            </a:r>
          </a:p>
          <a:p>
            <a:pPr algn="ctr"/>
            <a:r>
              <a:rPr lang="en-US" sz="3200" u="sng" dirty="0">
                <a:solidFill>
                  <a:schemeClr val="tx1"/>
                </a:solidFill>
                <a:latin typeface="Bahnschrift SemiBold" panose="020B0502040204020203" pitchFamily="34" charset="0"/>
              </a:rPr>
              <a:t>2018 primary:</a:t>
            </a:r>
          </a:p>
          <a:p>
            <a:pPr algn="ctr"/>
            <a:endParaRPr lang="en-US" sz="3200" dirty="0">
              <a:solidFill>
                <a:schemeClr val="tx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8" name="Rectangle 7"/>
          <p:cNvSpPr>
            <a:spLocks/>
          </p:cNvSpPr>
          <p:nvPr/>
        </p:nvSpPr>
        <p:spPr>
          <a:xfrm>
            <a:off x="10775423" y="5497830"/>
            <a:ext cx="1289304" cy="128016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30160" y="325755"/>
            <a:ext cx="7776580" cy="982980"/>
          </a:xfrm>
        </p:spPr>
        <p:txBody>
          <a:bodyPr>
            <a:normAutofit fontScale="90000"/>
          </a:bodyPr>
          <a:lstStyle/>
          <a:p>
            <a:r>
              <a:rPr lang="en-US" sz="65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  <a:t>Develop &amp; Implement: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38322" y="3163147"/>
            <a:ext cx="3976139" cy="307247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39" y="2178920"/>
            <a:ext cx="4108997" cy="317513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06962" y="3163148"/>
            <a:ext cx="3976139" cy="307247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74883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4157" y="1440180"/>
            <a:ext cx="10041266" cy="1188720"/>
          </a:xfrm>
        </p:spPr>
        <p:txBody>
          <a:bodyPr>
            <a:noAutofit/>
          </a:bodyPr>
          <a:lstStyle/>
          <a:p>
            <a:pPr algn="ctr"/>
            <a:r>
              <a:rPr lang="en-US" sz="3200" u="sng" dirty="0">
                <a:solidFill>
                  <a:schemeClr val="tx1"/>
                </a:solidFill>
                <a:latin typeface="Bahnschrift SemiBold" panose="020B0502040204020203" pitchFamily="34" charset="0"/>
              </a:rPr>
              <a:t>Polling location guides</a:t>
            </a:r>
          </a:p>
          <a:p>
            <a:pPr algn="ctr"/>
            <a:r>
              <a:rPr lang="en-US" sz="3200" u="sng" dirty="0">
                <a:solidFill>
                  <a:schemeClr val="tx1"/>
                </a:solidFill>
                <a:latin typeface="Bahnschrift SemiBold" panose="020B0502040204020203" pitchFamily="34" charset="0"/>
              </a:rPr>
              <a:t>2018 general:</a:t>
            </a:r>
          </a:p>
          <a:p>
            <a:pPr algn="ctr"/>
            <a:endParaRPr lang="en-US" sz="3200" dirty="0">
              <a:solidFill>
                <a:schemeClr val="tx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8" name="Rectangle 7"/>
          <p:cNvSpPr>
            <a:spLocks/>
          </p:cNvSpPr>
          <p:nvPr/>
        </p:nvSpPr>
        <p:spPr>
          <a:xfrm>
            <a:off x="10775423" y="5497830"/>
            <a:ext cx="1289304" cy="128016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30160" y="325755"/>
            <a:ext cx="7776580" cy="982980"/>
          </a:xfrm>
        </p:spPr>
        <p:txBody>
          <a:bodyPr>
            <a:normAutofit fontScale="90000"/>
          </a:bodyPr>
          <a:lstStyle/>
          <a:p>
            <a:r>
              <a:rPr lang="en-US" sz="65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  <a:t>Develop &amp; Implement: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0170" y="3369402"/>
            <a:ext cx="3665715" cy="283259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314" y="3184466"/>
            <a:ext cx="3695583" cy="285567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02327" y="3369403"/>
            <a:ext cx="3665714" cy="283259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9085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4157" y="1440180"/>
            <a:ext cx="10041266" cy="1188720"/>
          </a:xfrm>
        </p:spPr>
        <p:txBody>
          <a:bodyPr>
            <a:noAutofit/>
          </a:bodyPr>
          <a:lstStyle/>
          <a:p>
            <a:pPr algn="ctr"/>
            <a:r>
              <a:rPr lang="en-US" sz="3200" u="sng" dirty="0">
                <a:solidFill>
                  <a:schemeClr val="tx1"/>
                </a:solidFill>
                <a:latin typeface="Bahnschrift SemiBold" panose="020B0502040204020203" pitchFamily="34" charset="0"/>
              </a:rPr>
              <a:t>Polling location guides</a:t>
            </a:r>
          </a:p>
          <a:p>
            <a:pPr algn="ctr"/>
            <a:r>
              <a:rPr lang="en-US" sz="3200" u="sng" dirty="0">
                <a:solidFill>
                  <a:schemeClr val="tx1"/>
                </a:solidFill>
                <a:latin typeface="Bahnschrift SemiBold" panose="020B0502040204020203" pitchFamily="34" charset="0"/>
              </a:rPr>
              <a:t>2018 general (Cont’d):</a:t>
            </a:r>
          </a:p>
          <a:p>
            <a:pPr algn="ctr"/>
            <a:endParaRPr lang="en-US" sz="3200" dirty="0">
              <a:solidFill>
                <a:schemeClr val="tx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8" name="Rectangle 7"/>
          <p:cNvSpPr>
            <a:spLocks/>
          </p:cNvSpPr>
          <p:nvPr/>
        </p:nvSpPr>
        <p:spPr>
          <a:xfrm>
            <a:off x="10775423" y="5497830"/>
            <a:ext cx="1289304" cy="128016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30160" y="325755"/>
            <a:ext cx="7776580" cy="982980"/>
          </a:xfrm>
        </p:spPr>
        <p:txBody>
          <a:bodyPr>
            <a:normAutofit fontScale="90000"/>
          </a:bodyPr>
          <a:lstStyle/>
          <a:p>
            <a:r>
              <a:rPr lang="en-US" sz="65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  <a:t>Develop &amp; Implement: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7598" y="3315955"/>
            <a:ext cx="3665717" cy="283259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94913" y="3343726"/>
            <a:ext cx="3694683" cy="285498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63754" y="3372692"/>
            <a:ext cx="3694685" cy="285498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411884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73021" y="3263470"/>
            <a:ext cx="3509010" cy="27115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157" y="3282232"/>
            <a:ext cx="3695583" cy="285567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4157" y="1440180"/>
            <a:ext cx="10041266" cy="1188720"/>
          </a:xfrm>
        </p:spPr>
        <p:txBody>
          <a:bodyPr>
            <a:noAutofit/>
          </a:bodyPr>
          <a:lstStyle/>
          <a:p>
            <a:pPr algn="ctr"/>
            <a:r>
              <a:rPr lang="en-US" sz="3200" u="sng" dirty="0">
                <a:solidFill>
                  <a:schemeClr val="tx1"/>
                </a:solidFill>
                <a:latin typeface="Bahnschrift SemiBold" panose="020B0502040204020203" pitchFamily="34" charset="0"/>
              </a:rPr>
              <a:t>Polling location guides</a:t>
            </a:r>
          </a:p>
          <a:p>
            <a:pPr algn="ctr"/>
            <a:r>
              <a:rPr lang="en-US" sz="3200" u="sng" dirty="0">
                <a:solidFill>
                  <a:schemeClr val="tx1"/>
                </a:solidFill>
                <a:latin typeface="Bahnschrift SemiBold" panose="020B0502040204020203" pitchFamily="34" charset="0"/>
              </a:rPr>
              <a:t>2018 general (Cont’d):</a:t>
            </a:r>
          </a:p>
          <a:p>
            <a:pPr algn="ctr"/>
            <a:endParaRPr lang="en-US" sz="3200" dirty="0">
              <a:solidFill>
                <a:schemeClr val="tx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8" name="Rectangle 7"/>
          <p:cNvSpPr>
            <a:spLocks/>
          </p:cNvSpPr>
          <p:nvPr/>
        </p:nvSpPr>
        <p:spPr>
          <a:xfrm>
            <a:off x="10775423" y="5497830"/>
            <a:ext cx="1289304" cy="128016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30160" y="325755"/>
            <a:ext cx="7776580" cy="982980"/>
          </a:xfrm>
        </p:spPr>
        <p:txBody>
          <a:bodyPr>
            <a:normAutofit fontScale="90000"/>
          </a:bodyPr>
          <a:lstStyle/>
          <a:p>
            <a:r>
              <a:rPr lang="en-US" sz="65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  <a:t>Develop &amp; Implement: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60" y="3282232"/>
            <a:ext cx="3695583" cy="285567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79992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054" y="2733267"/>
            <a:ext cx="4732421" cy="354931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4157" y="1652831"/>
            <a:ext cx="10041266" cy="1188720"/>
          </a:xfrm>
        </p:spPr>
        <p:txBody>
          <a:bodyPr>
            <a:noAutofit/>
          </a:bodyPr>
          <a:lstStyle/>
          <a:p>
            <a:pPr algn="ctr"/>
            <a:r>
              <a:rPr lang="en-US" sz="3200" u="sng" dirty="0">
                <a:solidFill>
                  <a:schemeClr val="tx1"/>
                </a:solidFill>
                <a:latin typeface="Bahnschrift SemiBold" panose="020B0502040204020203" pitchFamily="34" charset="0"/>
              </a:rPr>
              <a:t>Polling location Judge’s training:</a:t>
            </a:r>
          </a:p>
          <a:p>
            <a:pPr algn="ctr"/>
            <a:endParaRPr lang="en-US" sz="3200" dirty="0">
              <a:solidFill>
                <a:schemeClr val="tx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8" name="Rectangle 7"/>
          <p:cNvSpPr>
            <a:spLocks/>
          </p:cNvSpPr>
          <p:nvPr/>
        </p:nvSpPr>
        <p:spPr>
          <a:xfrm>
            <a:off x="10775423" y="5497830"/>
            <a:ext cx="1289304" cy="128016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30160" y="325755"/>
            <a:ext cx="7776580" cy="982980"/>
          </a:xfrm>
        </p:spPr>
        <p:txBody>
          <a:bodyPr>
            <a:normAutofit fontScale="90000"/>
          </a:bodyPr>
          <a:lstStyle/>
          <a:p>
            <a:r>
              <a:rPr lang="en-US" sz="65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  <a:t>Develop &amp; Implement: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72" y="2733267"/>
            <a:ext cx="4732421" cy="354931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82931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4047" y="2384540"/>
            <a:ext cx="5218063" cy="4256056"/>
          </a:xfrm>
        </p:spPr>
        <p:txBody>
          <a:bodyPr>
            <a:noAutofit/>
          </a:bodyPr>
          <a:lstStyle/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June 2016 </a:t>
            </a:r>
            <a:r>
              <a:rPr lang="en-US" sz="2400" dirty="0" err="1">
                <a:solidFill>
                  <a:schemeClr val="tx1"/>
                </a:solidFill>
                <a:latin typeface="Bahnschrift SemiBold" panose="020B0502040204020203" pitchFamily="34" charset="0"/>
              </a:rPr>
              <a:t>aDA</a:t>
            </a:r>
            <a:r>
              <a:rPr lang="en-US" sz="2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 Checklist for polling places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Pen/pencil &amp; clipboard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Tape measure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Digital level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Door pressure gauge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Camera with flash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8" name="Rectangle 7"/>
          <p:cNvSpPr>
            <a:spLocks/>
          </p:cNvSpPr>
          <p:nvPr/>
        </p:nvSpPr>
        <p:spPr>
          <a:xfrm>
            <a:off x="10775423" y="5497830"/>
            <a:ext cx="1289304" cy="128016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93000" y="320041"/>
            <a:ext cx="8233780" cy="1165860"/>
          </a:xfrm>
        </p:spPr>
        <p:txBody>
          <a:bodyPr>
            <a:normAutofit/>
          </a:bodyPr>
          <a:lstStyle/>
          <a:p>
            <a:r>
              <a:rPr lang="en-US" sz="65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  <a:t>Surveyor Tool Kit: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6073" y="3344096"/>
            <a:ext cx="4203669" cy="11125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1086" y="2865676"/>
            <a:ext cx="1630064" cy="17243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2956" y="4811169"/>
            <a:ext cx="1971950" cy="1686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3409" y="4363149"/>
            <a:ext cx="2067214" cy="205292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541705" y="484849"/>
            <a:ext cx="1831190" cy="2611392"/>
            <a:chOff x="7218399" y="1207787"/>
            <a:chExt cx="1831190" cy="261139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18399" y="1207787"/>
              <a:ext cx="1831190" cy="2611392"/>
            </a:xfrm>
            <a:prstGeom prst="rect">
              <a:avLst/>
            </a:prstGeom>
          </p:spPr>
        </p:pic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23217432"/>
                </p:ext>
              </p:extLst>
            </p:nvPr>
          </p:nvGraphicFramePr>
          <p:xfrm>
            <a:off x="7327271" y="1543057"/>
            <a:ext cx="1659165" cy="21328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1" name="Acrobat Document" r:id="rId10" imgW="6000548" imgH="7715250" progId="Acrobat.Document.2015">
                    <p:embed/>
                  </p:oleObj>
                </mc:Choice>
                <mc:Fallback>
                  <p:oleObj name="Acrobat Document" r:id="rId10" imgW="6000548" imgH="7715250" progId="Acrobat.Document.2015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7327271" y="1543057"/>
                          <a:ext cx="1659165" cy="213285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71653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8089" y="1975738"/>
            <a:ext cx="3675013" cy="4600278"/>
          </a:xfrm>
        </p:spPr>
        <p:txBody>
          <a:bodyPr>
            <a:noAutofit/>
          </a:bodyPr>
          <a:lstStyle/>
          <a:p>
            <a:pPr algn="ctr">
              <a:buClrTx/>
            </a:pPr>
            <a:r>
              <a:rPr lang="en-US" sz="2400" u="sng" dirty="0">
                <a:solidFill>
                  <a:schemeClr val="tx1"/>
                </a:solidFill>
                <a:latin typeface="Bahnschrift SemiBold" panose="020B0502040204020203" pitchFamily="34" charset="0"/>
              </a:rPr>
              <a:t>ESSENTIALS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Traffic Cones 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Mats:</a:t>
            </a:r>
          </a:p>
          <a:p>
            <a:pPr marL="914400" lvl="1" indent="-457200" algn="l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Bahnschrift SemiBold" panose="020B0502040204020203" pitchFamily="34" charset="0"/>
              </a:rPr>
              <a:t>Hard Plastic</a:t>
            </a:r>
          </a:p>
          <a:p>
            <a:pPr marL="914400" lvl="1" indent="-457200" algn="l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Bahnschrift SemiBold" panose="020B0502040204020203" pitchFamily="34" charset="0"/>
              </a:rPr>
              <a:t>Rubber Mats (Cut to Size)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Bahnschrift SemiBold" panose="020B0502040204020203" pitchFamily="34" charset="0"/>
              </a:rPr>
              <a:t>Cone signs</a:t>
            </a:r>
          </a:p>
          <a:p>
            <a:pPr marL="914400" lvl="1" indent="-457200" algn="l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Bahnschrift SemiBold" panose="020B0502040204020203" pitchFamily="34" charset="0"/>
              </a:rPr>
              <a:t>Curbside Parking/Voting</a:t>
            </a:r>
          </a:p>
          <a:p>
            <a:pPr marL="914400" lvl="1" indent="-457200" algn="l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Bahnschrift SemiBold" panose="020B0502040204020203" pitchFamily="34" charset="0"/>
              </a:rPr>
              <a:t>Accessible Route</a:t>
            </a:r>
          </a:p>
          <a:p>
            <a:pPr marL="914400" lvl="1" indent="-457200" algn="l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Bahnschrift SemiBold" panose="020B0502040204020203" pitchFamily="34" charset="0"/>
              </a:rPr>
              <a:t>Reserved Parking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Bahnschrift SemiBold" panose="020B0502040204020203" pitchFamily="34" charset="0"/>
              </a:rPr>
              <a:t>Rubber Thresholds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Bahnschrift SemiBold" panose="020B0502040204020203" pitchFamily="34" charset="0"/>
              </a:rPr>
              <a:t>doorstops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  <a:latin typeface="Bahnschrift SemiBold" panose="020B0502040204020203" pitchFamily="34" charset="0"/>
            </a:endParaRP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8" name="Rectangle 7"/>
          <p:cNvSpPr>
            <a:spLocks/>
          </p:cNvSpPr>
          <p:nvPr/>
        </p:nvSpPr>
        <p:spPr>
          <a:xfrm>
            <a:off x="10775423" y="5497830"/>
            <a:ext cx="1289304" cy="128016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34047" y="709154"/>
            <a:ext cx="8233780" cy="1165860"/>
          </a:xfrm>
        </p:spPr>
        <p:txBody>
          <a:bodyPr>
            <a:normAutofit fontScale="90000"/>
          </a:bodyPr>
          <a:lstStyle/>
          <a:p>
            <a:r>
              <a:rPr lang="en-US" sz="65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  <a:t>Temporary Measures &amp; Curbside Tools: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078" y="2040318"/>
            <a:ext cx="1042506" cy="154851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84615">
            <a:off x="10042794" y="2576894"/>
            <a:ext cx="1904013" cy="20672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/>
          <a:srcRect l="6198" r="7549"/>
          <a:stretch/>
        </p:blipFill>
        <p:spPr>
          <a:xfrm>
            <a:off x="4658696" y="4348300"/>
            <a:ext cx="1030642" cy="229229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71407">
            <a:off x="7728779" y="1028612"/>
            <a:ext cx="2201406" cy="161907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6351" y="4009261"/>
            <a:ext cx="3063660" cy="2666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5299" y="4696302"/>
            <a:ext cx="1233932" cy="202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6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9513" y="2344047"/>
            <a:ext cx="3675013" cy="3023032"/>
          </a:xfrm>
        </p:spPr>
        <p:txBody>
          <a:bodyPr>
            <a:noAutofit/>
          </a:bodyPr>
          <a:lstStyle/>
          <a:p>
            <a:pPr algn="ctr">
              <a:buClrTx/>
            </a:pPr>
            <a:r>
              <a:rPr lang="en-US" sz="2400" u="sng" dirty="0">
                <a:solidFill>
                  <a:schemeClr val="tx1"/>
                </a:solidFill>
                <a:latin typeface="Bahnschrift SemiBold" panose="020B0502040204020203" pitchFamily="34" charset="0"/>
              </a:rPr>
              <a:t>ADDITIONAL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Cone bars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Metal ramps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A-frames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Curbside buzzers</a:t>
            </a:r>
            <a:endParaRPr lang="en-US" dirty="0">
              <a:solidFill>
                <a:schemeClr val="tx1"/>
              </a:solidFill>
              <a:latin typeface="Bahnschrift SemiBold" panose="020B0502040204020203" pitchFamily="34" charset="0"/>
            </a:endParaRP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8" name="Rectangle 7"/>
          <p:cNvSpPr>
            <a:spLocks/>
          </p:cNvSpPr>
          <p:nvPr/>
        </p:nvSpPr>
        <p:spPr>
          <a:xfrm>
            <a:off x="10775423" y="5497830"/>
            <a:ext cx="1289304" cy="128016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34047" y="709154"/>
            <a:ext cx="8233780" cy="1165860"/>
          </a:xfrm>
        </p:spPr>
        <p:txBody>
          <a:bodyPr>
            <a:normAutofit fontScale="90000"/>
          </a:bodyPr>
          <a:lstStyle/>
          <a:p>
            <a:r>
              <a:rPr lang="en-US" sz="65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  <a:t>Temporary Measures &amp; Curbside Tools: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446888" y="4937761"/>
            <a:ext cx="3589020" cy="1748790"/>
            <a:chOff x="5120640" y="3943350"/>
            <a:chExt cx="5152077" cy="25146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09710" y="4204262"/>
              <a:ext cx="1163007" cy="225368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40730" y="4215691"/>
              <a:ext cx="3794760" cy="34497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20640" y="3943350"/>
              <a:ext cx="1252661" cy="210312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1317" y="4419835"/>
            <a:ext cx="2860906" cy="11680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6059" y="1230501"/>
            <a:ext cx="967205" cy="362913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503187" y="1756229"/>
            <a:ext cx="1582612" cy="2360988"/>
            <a:chOff x="8503187" y="1756229"/>
            <a:chExt cx="1582612" cy="23609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03187" y="1756229"/>
              <a:ext cx="1582612" cy="236098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94522">
              <a:off x="8891657" y="2151748"/>
              <a:ext cx="1042506" cy="1548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953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516" y="139838"/>
            <a:ext cx="11162211" cy="3102728"/>
          </a:xfrm>
        </p:spPr>
        <p:txBody>
          <a:bodyPr>
            <a:normAutofit fontScale="90000"/>
          </a:bodyPr>
          <a:lstStyle/>
          <a:p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  <a:t>Hidalgo County </a:t>
            </a:r>
            <a:br>
              <a:rPr lang="en-US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</a:b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  <a:t>Elections Department</a:t>
            </a:r>
            <a:br>
              <a:rPr lang="en-US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</a:br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  <a:t>Background: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9789" y="3392935"/>
            <a:ext cx="9144000" cy="1593735"/>
          </a:xfrm>
        </p:spPr>
        <p:txBody>
          <a:bodyPr>
            <a:normAutofit fontScale="92500"/>
          </a:bodyPr>
          <a:lstStyle/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Bahnschrift SemiBold" panose="020B0502040204020203" pitchFamily="34" charset="0"/>
              </a:rPr>
              <a:t>Total Registered Voters: 375,886 (Jan. 2, 2020)</a:t>
            </a: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Bahnschrift SemiBold" panose="020B0502040204020203" pitchFamily="34" charset="0"/>
              </a:rPr>
              <a:t>Total Cities, school districts &amp; other: 48</a:t>
            </a:r>
          </a:p>
          <a:p>
            <a:pPr marL="457200" indent="-457200" algn="l">
              <a:buClrTx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Bahnschrift SemiBold" panose="020B0502040204020203" pitchFamily="34" charset="0"/>
              </a:rPr>
              <a:t>2018 Primary &amp; General countywide Polling Locations: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Bahnschrift SemiBold" panose="020B0502040204020203" pitchFamily="34" charset="0"/>
            </a:endParaRPr>
          </a:p>
          <a:p>
            <a:endParaRPr lang="en-US" dirty="0">
              <a:latin typeface="Bahnschrift SemiBold" panose="020B0502040204020203" pitchFamily="34" charset="0"/>
            </a:endParaRPr>
          </a:p>
        </p:txBody>
      </p:sp>
      <p:sp>
        <p:nvSpPr>
          <p:cNvPr id="8" name="Rectangle 7"/>
          <p:cNvSpPr>
            <a:spLocks/>
          </p:cNvSpPr>
          <p:nvPr/>
        </p:nvSpPr>
        <p:spPr>
          <a:xfrm>
            <a:off x="10775423" y="5497830"/>
            <a:ext cx="1289304" cy="128016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593486" y="4986670"/>
            <a:ext cx="2969141" cy="190881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buClrTx/>
            </a:pPr>
            <a:r>
              <a:rPr lang="en-US" sz="2600" u="sng" dirty="0">
                <a:solidFill>
                  <a:schemeClr val="tx1"/>
                </a:solidFill>
                <a:latin typeface="Bahnschrift SemiBold" panose="020B0502040204020203" pitchFamily="34" charset="0"/>
              </a:rPr>
              <a:t>2018 primary:</a:t>
            </a:r>
          </a:p>
          <a:p>
            <a:pPr marL="800100" lvl="1" indent="-342900" algn="l">
              <a:buClrTx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Bahnschrift SemiBold" panose="020B0502040204020203" pitchFamily="34" charset="0"/>
              </a:rPr>
              <a:t>Early Voting: 29</a:t>
            </a:r>
          </a:p>
          <a:p>
            <a:pPr marL="1257300" lvl="2" indent="-342900" algn="l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Mobiles: 23</a:t>
            </a:r>
          </a:p>
          <a:p>
            <a:pPr marL="800100" lvl="1" indent="-342900" algn="l">
              <a:buClrTx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Bahnschrift SemiBold" panose="020B0502040204020203" pitchFamily="34" charset="0"/>
              </a:rPr>
              <a:t>Election Day: 74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5126323" y="4986670"/>
            <a:ext cx="2969141" cy="190881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buClrTx/>
            </a:pPr>
            <a:r>
              <a:rPr lang="en-US" sz="2600" u="sng" dirty="0">
                <a:solidFill>
                  <a:schemeClr val="tx1"/>
                </a:solidFill>
                <a:latin typeface="Bahnschrift SemiBold" panose="020B0502040204020203" pitchFamily="34" charset="0"/>
              </a:rPr>
              <a:t>2018 general:</a:t>
            </a:r>
          </a:p>
          <a:p>
            <a:pPr marL="800100" lvl="1" indent="-342900" algn="l">
              <a:buClrTx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Bahnschrift SemiBold" panose="020B0502040204020203" pitchFamily="34" charset="0"/>
              </a:rPr>
              <a:t>Early Voting: 32</a:t>
            </a:r>
          </a:p>
          <a:p>
            <a:pPr marL="1257300" lvl="2" indent="-342900" algn="l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Mobiles: 28</a:t>
            </a:r>
          </a:p>
          <a:p>
            <a:pPr marL="800100" lvl="1" indent="-342900" algn="l">
              <a:buClrTx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Bahnschrift SemiBold" panose="020B0502040204020203" pitchFamily="34" charset="0"/>
              </a:rPr>
              <a:t>Election Day: 74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tx1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963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6723" y="2926977"/>
            <a:ext cx="4491097" cy="1965063"/>
          </a:xfrm>
        </p:spPr>
        <p:txBody>
          <a:bodyPr>
            <a:noAutofit/>
          </a:bodyPr>
          <a:lstStyle/>
          <a:p>
            <a:pPr>
              <a:buClrTx/>
            </a:pPr>
            <a:r>
              <a:rPr lang="en-US" sz="2400" u="sng" dirty="0">
                <a:solidFill>
                  <a:schemeClr val="tx1"/>
                </a:solidFill>
                <a:latin typeface="Bahnschrift SemiBold" panose="020B0502040204020203" pitchFamily="34" charset="0"/>
              </a:rPr>
              <a:t>Odd number years: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2 surveyors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2 surveyor techs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8" name="Rectangle 7"/>
          <p:cNvSpPr>
            <a:spLocks/>
          </p:cNvSpPr>
          <p:nvPr/>
        </p:nvSpPr>
        <p:spPr>
          <a:xfrm>
            <a:off x="10775423" y="5497830"/>
            <a:ext cx="1289304" cy="128016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77695" y="796163"/>
            <a:ext cx="9298573" cy="1165860"/>
          </a:xfrm>
        </p:spPr>
        <p:txBody>
          <a:bodyPr>
            <a:normAutofit fontScale="90000"/>
          </a:bodyPr>
          <a:lstStyle/>
          <a:p>
            <a:r>
              <a:rPr lang="en-US" sz="65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  <a:t>Surveyor Department</a:t>
            </a:r>
            <a:br>
              <a:rPr lang="en-US" sz="65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</a:br>
            <a:r>
              <a:rPr lang="en-US" sz="65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  <a:t>Workforce/Staffing:</a:t>
            </a: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6125393" y="2926977"/>
            <a:ext cx="4491097" cy="18507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Tx/>
            </a:pPr>
            <a:r>
              <a:rPr lang="en-US" sz="2400" u="sng" dirty="0">
                <a:solidFill>
                  <a:schemeClr val="tx1"/>
                </a:solidFill>
                <a:latin typeface="Bahnschrift SemiBold" panose="020B0502040204020203" pitchFamily="34" charset="0"/>
              </a:rPr>
              <a:t>Even number years: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2 surveyors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4 surveyor techs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464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77" r="39950" b="14826"/>
          <a:stretch/>
        </p:blipFill>
        <p:spPr>
          <a:xfrm>
            <a:off x="6644498" y="2350816"/>
            <a:ext cx="5360012" cy="404998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8" name="Rectangle 7"/>
          <p:cNvSpPr>
            <a:spLocks/>
          </p:cNvSpPr>
          <p:nvPr/>
        </p:nvSpPr>
        <p:spPr>
          <a:xfrm>
            <a:off x="10775423" y="5497830"/>
            <a:ext cx="1289304" cy="128016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77695" y="274320"/>
            <a:ext cx="9298573" cy="1802003"/>
          </a:xfrm>
        </p:spPr>
        <p:txBody>
          <a:bodyPr>
            <a:normAutofit fontScale="90000"/>
          </a:bodyPr>
          <a:lstStyle/>
          <a:p>
            <a:r>
              <a:rPr lang="en-US" sz="65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  <a:t>Surveyor Tool </a:t>
            </a:r>
            <a:br>
              <a:rPr lang="en-US" sz="65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</a:br>
            <a:r>
              <a:rPr lang="en-US" sz="65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  <a:t>Temporary Measures: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77695" y="2350817"/>
            <a:ext cx="6202926" cy="4049984"/>
            <a:chOff x="177695" y="2330182"/>
            <a:chExt cx="6114199" cy="420709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4" t="5943" r="4157" b="8121"/>
            <a:stretch/>
          </p:blipFill>
          <p:spPr>
            <a:xfrm rot="16200000">
              <a:off x="1131246" y="1376631"/>
              <a:ext cx="4207096" cy="6114198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sp>
          <p:nvSpPr>
            <p:cNvPr id="6" name="Rectangle 5"/>
            <p:cNvSpPr/>
            <p:nvPr/>
          </p:nvSpPr>
          <p:spPr>
            <a:xfrm>
              <a:off x="177695" y="4872251"/>
              <a:ext cx="6114199" cy="666523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19113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921" y="2350816"/>
            <a:ext cx="5360012" cy="403267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8" name="Rectangle 7"/>
          <p:cNvSpPr>
            <a:spLocks/>
          </p:cNvSpPr>
          <p:nvPr/>
        </p:nvSpPr>
        <p:spPr>
          <a:xfrm>
            <a:off x="10775423" y="5497830"/>
            <a:ext cx="1289304" cy="128016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77695" y="274320"/>
            <a:ext cx="9298573" cy="1802003"/>
          </a:xfrm>
        </p:spPr>
        <p:txBody>
          <a:bodyPr>
            <a:normAutofit fontScale="90000"/>
          </a:bodyPr>
          <a:lstStyle/>
          <a:p>
            <a:r>
              <a:rPr lang="en-US" sz="65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  <a:t>Surveyor Tool </a:t>
            </a:r>
            <a:br>
              <a:rPr lang="en-US" sz="65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</a:br>
            <a:r>
              <a:rPr lang="en-US" sz="65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  <a:t>Temporary Measures: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0" t="3812" r="7814" b="27361"/>
          <a:stretch/>
        </p:blipFill>
        <p:spPr>
          <a:xfrm>
            <a:off x="177694" y="2350816"/>
            <a:ext cx="6215073" cy="404998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204851" y="3539613"/>
            <a:ext cx="6160757" cy="404234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4170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494" y="2363480"/>
            <a:ext cx="5360012" cy="402000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8" name="Rectangle 7"/>
          <p:cNvSpPr>
            <a:spLocks/>
          </p:cNvSpPr>
          <p:nvPr/>
        </p:nvSpPr>
        <p:spPr>
          <a:xfrm>
            <a:off x="10775423" y="5497830"/>
            <a:ext cx="1289304" cy="128016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77695" y="274320"/>
            <a:ext cx="9298573" cy="1802003"/>
          </a:xfrm>
        </p:spPr>
        <p:txBody>
          <a:bodyPr>
            <a:normAutofit fontScale="90000"/>
          </a:bodyPr>
          <a:lstStyle/>
          <a:p>
            <a:r>
              <a:rPr lang="en-US" sz="65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  <a:t>Surveyor Tool </a:t>
            </a:r>
            <a:br>
              <a:rPr lang="en-US" sz="65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</a:br>
            <a:r>
              <a:rPr lang="en-US" sz="65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  <a:t>Temporary Measures:</a:t>
            </a:r>
          </a:p>
        </p:txBody>
      </p:sp>
      <p:sp>
        <p:nvSpPr>
          <p:cNvPr id="6" name="Rectangle 5"/>
          <p:cNvSpPr/>
          <p:nvPr/>
        </p:nvSpPr>
        <p:spPr>
          <a:xfrm>
            <a:off x="204851" y="3252083"/>
            <a:ext cx="6160757" cy="691764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0" t="3859" r="7929" b="28772"/>
          <a:stretch/>
        </p:blipFill>
        <p:spPr>
          <a:xfrm>
            <a:off x="177692" y="2350816"/>
            <a:ext cx="6215073" cy="403267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692" y="5980471"/>
            <a:ext cx="6187916" cy="40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5581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/>
          </p:cNvSpPr>
          <p:nvPr/>
        </p:nvSpPr>
        <p:spPr>
          <a:xfrm>
            <a:off x="10775423" y="5497830"/>
            <a:ext cx="1289304" cy="128016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77695" y="274320"/>
            <a:ext cx="9298573" cy="1802003"/>
          </a:xfrm>
        </p:spPr>
        <p:txBody>
          <a:bodyPr>
            <a:normAutofit fontScale="90000"/>
          </a:bodyPr>
          <a:lstStyle/>
          <a:p>
            <a:r>
              <a:rPr lang="en-US" sz="65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  <a:t>Surveyor Tool </a:t>
            </a:r>
            <a:br>
              <a:rPr lang="en-US" sz="65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</a:br>
            <a:r>
              <a:rPr lang="en-US" sz="65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  <a:t>Temporary Measures: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55208" y="2360166"/>
            <a:ext cx="6215073" cy="4032673"/>
            <a:chOff x="177692" y="2363480"/>
            <a:chExt cx="6215073" cy="403267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5" t="3501" r="7929" b="24394"/>
            <a:stretch/>
          </p:blipFill>
          <p:spPr>
            <a:xfrm>
              <a:off x="177692" y="2363480"/>
              <a:ext cx="6215073" cy="4032673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sp>
          <p:nvSpPr>
            <p:cNvPr id="6" name="Rectangle 5"/>
            <p:cNvSpPr/>
            <p:nvPr/>
          </p:nvSpPr>
          <p:spPr>
            <a:xfrm>
              <a:off x="204851" y="3490259"/>
              <a:ext cx="6160757" cy="420005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9801" y="2356852"/>
            <a:ext cx="3041902" cy="403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2517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336" y="2363480"/>
            <a:ext cx="5360012" cy="402000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5" t="3859" r="7929" b="27369"/>
          <a:stretch/>
        </p:blipFill>
        <p:spPr>
          <a:xfrm>
            <a:off x="177692" y="2363481"/>
            <a:ext cx="6215073" cy="402000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8" name="Rectangle 7"/>
          <p:cNvSpPr>
            <a:spLocks/>
          </p:cNvSpPr>
          <p:nvPr/>
        </p:nvSpPr>
        <p:spPr>
          <a:xfrm>
            <a:off x="10775423" y="5497830"/>
            <a:ext cx="1289304" cy="128016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77695" y="274320"/>
            <a:ext cx="9298573" cy="1802003"/>
          </a:xfrm>
        </p:spPr>
        <p:txBody>
          <a:bodyPr>
            <a:normAutofit fontScale="90000"/>
          </a:bodyPr>
          <a:lstStyle/>
          <a:p>
            <a:r>
              <a:rPr lang="en-US" sz="65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  <a:t>Surveyor Tool </a:t>
            </a:r>
            <a:br>
              <a:rPr lang="en-US" sz="65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</a:br>
            <a:r>
              <a:rPr lang="en-US" sz="65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  <a:t>Temporary Measures: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270" y="4711700"/>
            <a:ext cx="6187916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62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0" t="3983" r="8135" b="30842"/>
          <a:stretch/>
        </p:blipFill>
        <p:spPr>
          <a:xfrm>
            <a:off x="1933076" y="2076323"/>
            <a:ext cx="7972821" cy="460979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8" name="Rectangle 7"/>
          <p:cNvSpPr>
            <a:spLocks/>
          </p:cNvSpPr>
          <p:nvPr/>
        </p:nvSpPr>
        <p:spPr>
          <a:xfrm>
            <a:off x="10775423" y="5497830"/>
            <a:ext cx="1289304" cy="128016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77695" y="274320"/>
            <a:ext cx="10072091" cy="1802003"/>
          </a:xfrm>
        </p:spPr>
        <p:txBody>
          <a:bodyPr>
            <a:normAutofit fontScale="90000"/>
          </a:bodyPr>
          <a:lstStyle/>
          <a:p>
            <a:r>
              <a:rPr lang="en-US" sz="65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  <a:t>Surveyor Tool </a:t>
            </a:r>
            <a:br>
              <a:rPr lang="en-US" sz="65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</a:br>
            <a:r>
              <a:rPr lang="en-US" sz="65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  <a:t>Ramp Structural Changes:</a:t>
            </a:r>
          </a:p>
        </p:txBody>
      </p:sp>
    </p:spTree>
    <p:extLst>
      <p:ext uri="{BB962C8B-B14F-4D97-AF65-F5344CB8AC3E}">
        <p14:creationId xmlns:p14="http://schemas.microsoft.com/office/powerpoint/2010/main" val="14943033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/>
          </p:cNvSpPr>
          <p:nvPr/>
        </p:nvSpPr>
        <p:spPr>
          <a:xfrm>
            <a:off x="10775423" y="5497830"/>
            <a:ext cx="1289304" cy="128016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77695" y="274320"/>
            <a:ext cx="10072091" cy="1802003"/>
          </a:xfrm>
        </p:spPr>
        <p:txBody>
          <a:bodyPr>
            <a:normAutofit fontScale="90000"/>
          </a:bodyPr>
          <a:lstStyle/>
          <a:p>
            <a:r>
              <a:rPr lang="en-US" sz="65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  <a:t>Surveyor Tool </a:t>
            </a:r>
            <a:br>
              <a:rPr lang="en-US" sz="65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</a:br>
            <a:r>
              <a:rPr lang="en-US" sz="65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  <a:t>Ramp Structural Changes: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44397" b="8184"/>
          <a:stretch/>
        </p:blipFill>
        <p:spPr>
          <a:xfrm>
            <a:off x="1420755" y="3172077"/>
            <a:ext cx="3792985" cy="314565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665" y="3188738"/>
            <a:ext cx="4149775" cy="311233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290942" y="2448297"/>
            <a:ext cx="2305121" cy="523503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Bahnschrift SemiBold" panose="020B0502040204020203" pitchFamily="34" charset="0"/>
              </a:rPr>
              <a:t>Before: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7568795" y="2448297"/>
            <a:ext cx="2305121" cy="523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200" dirty="0">
                <a:solidFill>
                  <a:schemeClr val="tx1"/>
                </a:solidFill>
                <a:latin typeface="Bahnschrift SemiBold" panose="020B0502040204020203" pitchFamily="34" charset="0"/>
              </a:rPr>
              <a:t>after:</a:t>
            </a:r>
          </a:p>
        </p:txBody>
      </p:sp>
    </p:spTree>
    <p:extLst>
      <p:ext uri="{BB962C8B-B14F-4D97-AF65-F5344CB8AC3E}">
        <p14:creationId xmlns:p14="http://schemas.microsoft.com/office/powerpoint/2010/main" val="3115575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/>
          </p:cNvSpPr>
          <p:nvPr/>
        </p:nvSpPr>
        <p:spPr>
          <a:xfrm>
            <a:off x="10775423" y="5497830"/>
            <a:ext cx="1289304" cy="128016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177695" y="274320"/>
            <a:ext cx="10072091" cy="1802003"/>
          </a:xfrm>
        </p:spPr>
        <p:txBody>
          <a:bodyPr>
            <a:normAutofit fontScale="90000"/>
          </a:bodyPr>
          <a:lstStyle/>
          <a:p>
            <a:r>
              <a:rPr lang="en-US" sz="65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  <a:t>Surveyor Tool </a:t>
            </a:r>
            <a:br>
              <a:rPr lang="en-US" sz="65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</a:br>
            <a:r>
              <a:rPr lang="en-US" sz="65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  <a:t>Ramp Structural Changes: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2290942" y="2448297"/>
            <a:ext cx="2305121" cy="523503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Bahnschrift SemiBold" panose="020B0502040204020203" pitchFamily="34" charset="0"/>
              </a:rPr>
              <a:t>Before: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7568795" y="2448297"/>
            <a:ext cx="2305121" cy="5235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200" dirty="0">
                <a:solidFill>
                  <a:schemeClr val="tx1"/>
                </a:solidFill>
                <a:latin typeface="Bahnschrift SemiBold" panose="020B0502040204020203" pitchFamily="34" charset="0"/>
              </a:rPr>
              <a:t>after: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602" y="3205401"/>
            <a:ext cx="4149775" cy="311233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300" y="3205401"/>
            <a:ext cx="4176403" cy="313230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556806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/>
          </p:cNvSpPr>
          <p:nvPr/>
        </p:nvSpPr>
        <p:spPr>
          <a:xfrm>
            <a:off x="10775423" y="5497830"/>
            <a:ext cx="1289304" cy="128016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0" y="1744581"/>
            <a:ext cx="5588666" cy="44862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600" u="sng" dirty="0">
                <a:solidFill>
                  <a:schemeClr val="tx1"/>
                </a:solidFill>
                <a:latin typeface="Bahnschrift SemiBold" panose="020B0502040204020203" pitchFamily="34" charset="0"/>
              </a:rPr>
              <a:t>2016 ELECTION DAY: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2600" u="sng" dirty="0">
                <a:solidFill>
                  <a:schemeClr val="tx1"/>
                </a:solidFill>
                <a:latin typeface="Bahnschrift SemiBold" panose="020B0502040204020203" pitchFamily="34" charset="0"/>
              </a:rPr>
              <a:t>53</a:t>
            </a:r>
            <a:r>
              <a:rPr lang="en-US" sz="2600" dirty="0">
                <a:solidFill>
                  <a:schemeClr val="tx1"/>
                </a:solidFill>
                <a:latin typeface="Bahnschrift SemiBold" panose="020B0502040204020203" pitchFamily="34" charset="0"/>
              </a:rPr>
              <a:t> locations SURVEYED BY DOJ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FULLY ACCESSIBLE: 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Bahnschrift SemiBold" panose="020B0502040204020203" pitchFamily="34" charset="0"/>
              </a:rPr>
              <a:t>14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NOT COMPLIANT: 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ahnschrift SemiBold" panose="020B0502040204020203" pitchFamily="34" charset="0"/>
              </a:rPr>
              <a:t>39</a:t>
            </a:r>
          </a:p>
          <a:p>
            <a:pPr marL="914400" lvl="1" indent="-457200" algn="l">
              <a:buClrTx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Bahnschrift SemiBold" panose="020B0502040204020203" pitchFamily="34" charset="0"/>
              </a:rPr>
              <a:t>TEMPORARY REMEDIABLE: </a:t>
            </a:r>
            <a:r>
              <a:rPr lang="en-US" sz="2200" dirty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  <a:latin typeface="Bahnschrift SemiBold" panose="020B0502040204020203" pitchFamily="34" charset="0"/>
              </a:rPr>
              <a:t>35</a:t>
            </a:r>
          </a:p>
          <a:p>
            <a:pPr marL="914400" lvl="1" indent="-457200" algn="l">
              <a:buClrTx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Bahnschrift SemiBold" panose="020B0502040204020203" pitchFamily="34" charset="0"/>
              </a:rPr>
              <a:t>STRUCTURAL CHANGES: </a:t>
            </a:r>
            <a:r>
              <a:rPr lang="en-US" sz="22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ahnschrift SemiBold" panose="020B0502040204020203" pitchFamily="34" charset="0"/>
              </a:rPr>
              <a:t>4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318838" y="241534"/>
            <a:ext cx="8605556" cy="982980"/>
          </a:xfrm>
        </p:spPr>
        <p:txBody>
          <a:bodyPr>
            <a:normAutofit fontScale="90000"/>
          </a:bodyPr>
          <a:lstStyle/>
          <a:p>
            <a:r>
              <a:rPr lang="en-US" sz="65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  <a:t>Review: 2016 to Present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5991725" y="1744581"/>
            <a:ext cx="6284496" cy="49795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2600" dirty="0">
                <a:solidFill>
                  <a:schemeClr val="tx1"/>
                </a:solidFill>
                <a:latin typeface="Bahnschrift SemiBold" panose="020B0502040204020203" pitchFamily="34" charset="0"/>
              </a:rPr>
              <a:t>           </a:t>
            </a:r>
            <a:r>
              <a:rPr lang="en-US" sz="2600" u="sng" dirty="0">
                <a:solidFill>
                  <a:schemeClr val="tx1"/>
                </a:solidFill>
                <a:latin typeface="Bahnschrift SemiBold" panose="020B0502040204020203" pitchFamily="34" charset="0"/>
              </a:rPr>
              <a:t>2020 ELECTION DAY (</a:t>
            </a:r>
            <a:r>
              <a:rPr lang="en-US" sz="2600" i="1" u="sng" dirty="0">
                <a:solidFill>
                  <a:schemeClr val="tx1"/>
                </a:solidFill>
                <a:latin typeface="Bahnschrift SemiBold" panose="020B0502040204020203" pitchFamily="34" charset="0"/>
              </a:rPr>
              <a:t>projected</a:t>
            </a:r>
            <a:r>
              <a:rPr lang="en-US" sz="2600" u="sng" dirty="0">
                <a:solidFill>
                  <a:schemeClr val="tx1"/>
                </a:solidFill>
                <a:latin typeface="Bahnschrift SemiBold" panose="020B0502040204020203" pitchFamily="34" charset="0"/>
              </a:rPr>
              <a:t>):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2600" u="sng" dirty="0">
                <a:solidFill>
                  <a:schemeClr val="tx1"/>
                </a:solidFill>
                <a:latin typeface="Bahnschrift SemiBold" panose="020B0502040204020203" pitchFamily="34" charset="0"/>
              </a:rPr>
              <a:t>74</a:t>
            </a:r>
            <a:r>
              <a:rPr lang="en-US" sz="2600" dirty="0">
                <a:solidFill>
                  <a:schemeClr val="tx1"/>
                </a:solidFill>
                <a:latin typeface="Bahnschrift SemiBold" panose="020B0502040204020203" pitchFamily="34" charset="0"/>
              </a:rPr>
              <a:t> countywide polling locations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FULLY ACCESSIBLE: 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Bahnschrift SemiBold" panose="020B0502040204020203" pitchFamily="34" charset="0"/>
              </a:rPr>
              <a:t>73</a:t>
            </a:r>
          </a:p>
          <a:p>
            <a:pPr marL="914400" lvl="1" indent="-457200" algn="l">
              <a:buClrTx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Bahnschrift SemiBold" panose="020B0502040204020203" pitchFamily="34" charset="0"/>
              </a:rPr>
              <a:t>FULLY COMPLIANT: </a:t>
            </a:r>
            <a:r>
              <a:rPr lang="en-US" sz="22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latin typeface="Bahnschrift SemiBold" panose="020B0502040204020203" pitchFamily="34" charset="0"/>
              </a:rPr>
              <a:t>47</a:t>
            </a:r>
          </a:p>
          <a:p>
            <a:pPr marL="914400" lvl="1" indent="-457200" algn="l">
              <a:buClrTx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Bahnschrift SemiBold" panose="020B0502040204020203" pitchFamily="34" charset="0"/>
              </a:rPr>
              <a:t>TEMPORARY REMEDIABLE: </a:t>
            </a:r>
            <a:r>
              <a:rPr lang="en-US" sz="2200" dirty="0">
                <a:ln>
                  <a:solidFill>
                    <a:schemeClr val="tx1"/>
                  </a:solidFill>
                </a:ln>
                <a:solidFill>
                  <a:srgbClr val="FF9900"/>
                </a:solidFill>
                <a:latin typeface="Bahnschrift SemiBold" panose="020B0502040204020203" pitchFamily="34" charset="0"/>
              </a:rPr>
              <a:t>35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NOT COMPLIANT: </a:t>
            </a:r>
            <a:r>
              <a:rPr lang="en-US" sz="2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ahnschrift SemiBold" panose="020B0502040204020203" pitchFamily="34" charset="0"/>
              </a:rPr>
              <a:t>1</a:t>
            </a:r>
          </a:p>
          <a:p>
            <a:pPr marL="914400" lvl="1" indent="-457200" algn="l">
              <a:buClrTx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Bahnschrift SemiBold" panose="020B0502040204020203" pitchFamily="34" charset="0"/>
              </a:rPr>
              <a:t>STRUCTURAL CHANGES</a:t>
            </a:r>
          </a:p>
          <a:p>
            <a:pPr marL="914400" lvl="1" indent="-457200" algn="l">
              <a:buClrTx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Bahnschrift SemiBold" panose="020B0502040204020203" pitchFamily="34" charset="0"/>
              </a:rPr>
              <a:t>UNDERGOING EVALUATION</a:t>
            </a:r>
          </a:p>
          <a:p>
            <a:pPr marL="914400" lvl="1" indent="-457200" algn="l">
              <a:buClrTx/>
              <a:buFont typeface="Arial" panose="020B0604020202020204" pitchFamily="34" charset="0"/>
              <a:buChar char="•"/>
            </a:pPr>
            <a:endParaRPr lang="en-US" sz="22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Bahnschrift SemiBold" panose="020B0502040204020203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75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597" y="-632053"/>
            <a:ext cx="11528146" cy="247850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</a:schemeClr>
                </a:solidFill>
                <a:latin typeface="Bahnschrift SemiBold" panose="020B0502040204020203" pitchFamily="34" charset="0"/>
              </a:rPr>
              <a:t>Hidalgo County Elections Department</a:t>
            </a:r>
            <a:br>
              <a:rPr lang="en-US" sz="6000" dirty="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</a:schemeClr>
                </a:solidFill>
                <a:latin typeface="Bahnschrift SemiBold" panose="020B0502040204020203" pitchFamily="34" charset="0"/>
              </a:rPr>
            </a:br>
            <a:r>
              <a:rPr lang="en-US" sz="6000" dirty="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</a:schemeClr>
                </a:solidFill>
                <a:latin typeface="Bahnschrift SemiBold" panose="020B0502040204020203" pitchFamily="34" charset="0"/>
              </a:rPr>
              <a:t>&amp; U.S. Department of Justice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9404" y="5471907"/>
            <a:ext cx="1286367" cy="1280271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727763" y="2226472"/>
            <a:ext cx="10297813" cy="9551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400" u="sng" dirty="0">
                <a:solidFill>
                  <a:schemeClr val="tx1"/>
                </a:solidFill>
                <a:latin typeface="Bahnschrift SemiBold" panose="020B0502040204020203" pitchFamily="34" charset="0"/>
              </a:rPr>
              <a:t>Compliance review of the hidalgo county elections department and the accessibility of polling places under the </a:t>
            </a:r>
            <a:r>
              <a:rPr lang="en-US" sz="2400" u="sng" dirty="0" err="1">
                <a:solidFill>
                  <a:schemeClr val="tx1"/>
                </a:solidFill>
                <a:latin typeface="Bahnschrift SemiBold" panose="020B0502040204020203" pitchFamily="34" charset="0"/>
              </a:rPr>
              <a:t>ada</a:t>
            </a:r>
            <a:endParaRPr lang="en-US" sz="2400" u="sng" dirty="0">
              <a:solidFill>
                <a:schemeClr val="tx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705404" y="3594750"/>
            <a:ext cx="9144000" cy="315742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Bahnschrift SemiBold" panose="020B0502040204020203" pitchFamily="34" charset="0"/>
              </a:rPr>
              <a:t>list &amp; map of polling places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Bahnschrift SemiBold" panose="020B0502040204020203" pitchFamily="34" charset="0"/>
              </a:rPr>
              <a:t>Policies &amp; procedures for selecting polling places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Bahnschrift SemiBold" panose="020B0502040204020203" pitchFamily="34" charset="0"/>
              </a:rPr>
              <a:t>Methods of ballot casting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Bahnschrift SemiBold" panose="020B0502040204020203" pitchFamily="34" charset="0"/>
              </a:rPr>
              <a:t>Curbside voting process &amp; operation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Bahnschrift SemiBold" panose="020B0502040204020203" pitchFamily="34" charset="0"/>
              </a:rPr>
              <a:t>Polling places that use temporary measures to provide accessibility &amp; identification of specific measures used</a:t>
            </a:r>
          </a:p>
          <a:p>
            <a:pPr marL="914400" lvl="1" indent="-457200" algn="l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Bahnschrift SemiBold" panose="020B0502040204020203" pitchFamily="34" charset="0"/>
              </a:rPr>
              <a:t>Portable ramps</a:t>
            </a:r>
          </a:p>
          <a:p>
            <a:pPr marL="914400" lvl="1" indent="-457200" algn="l"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Bahnschrift SemiBold" panose="020B0502040204020203" pitchFamily="34" charset="0"/>
              </a:rPr>
              <a:t>Traffic cones </a:t>
            </a:r>
            <a:endParaRPr lang="en-US" sz="2400" dirty="0">
              <a:solidFill>
                <a:schemeClr val="tx1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2940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/>
          </p:cNvSpPr>
          <p:nvPr/>
        </p:nvSpPr>
        <p:spPr>
          <a:xfrm>
            <a:off x="10775423" y="5497830"/>
            <a:ext cx="1289304" cy="128016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25821" y="288758"/>
            <a:ext cx="10072091" cy="1137860"/>
          </a:xfrm>
        </p:spPr>
        <p:txBody>
          <a:bodyPr>
            <a:normAutofit/>
          </a:bodyPr>
          <a:lstStyle/>
          <a:p>
            <a:r>
              <a:rPr lang="en-US" sz="65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  <a:t>Resources: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225821" y="1711491"/>
            <a:ext cx="10668748" cy="514650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Bahnschrift SemiBold" panose="020B0502040204020203" pitchFamily="34" charset="0"/>
              </a:rPr>
              <a:t>ADA checklist for polling places</a:t>
            </a:r>
          </a:p>
          <a:p>
            <a:pPr marL="914400" lvl="1" indent="-457200" algn="l">
              <a:buClrTx/>
              <a:buFont typeface="Arial" panose="020B0604020202020204" pitchFamily="34" charset="0"/>
              <a:buChar char="•"/>
            </a:pPr>
            <a:r>
              <a:rPr lang="en-US" sz="2400" u="sng" dirty="0">
                <a:solidFill>
                  <a:schemeClr val="tx1"/>
                </a:solidFill>
                <a:latin typeface="Bahnschrift SemiBold" panose="020B0502040204020203" pitchFamily="34" charset="0"/>
              </a:rPr>
              <a:t>https://www.ada.gov/votingck.htm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tx1"/>
              </a:solidFill>
              <a:latin typeface="Bahnschrift SemiBold" panose="020B0502040204020203" pitchFamily="34" charset="0"/>
            </a:endParaRP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Bahnschrift SemiBold" panose="020B0502040204020203" pitchFamily="34" charset="0"/>
              </a:rPr>
              <a:t>Entity point of contact</a:t>
            </a:r>
          </a:p>
          <a:p>
            <a:pPr marL="914400" lvl="1" indent="-457200" algn="l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City Secretary/ Superintendent/ Asst. Superintendent</a:t>
            </a:r>
          </a:p>
          <a:p>
            <a:pPr marL="1371600" lvl="2" indent="-457200" algn="l">
              <a:buClrTx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Bahnschrift SemiBold" panose="020B0502040204020203" pitchFamily="34" charset="0"/>
              </a:rPr>
              <a:t>Entity Director of Facilities/ Public Works</a:t>
            </a:r>
          </a:p>
          <a:p>
            <a:pPr marL="1371600" lvl="2" indent="-457200" algn="l">
              <a:buClrTx/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/>
              </a:solidFill>
              <a:latin typeface="Bahnschrift SemiBold" panose="020B0502040204020203" pitchFamily="34" charset="0"/>
            </a:endParaRP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Bahnschrift SemiBold" panose="020B0502040204020203" pitchFamily="34" charset="0"/>
              </a:rPr>
              <a:t>Opportunity &amp; partnership with </a:t>
            </a:r>
            <a:r>
              <a:rPr lang="en-US" sz="2600" dirty="0" err="1">
                <a:solidFill>
                  <a:schemeClr val="tx1"/>
                </a:solidFill>
                <a:latin typeface="Bahnschrift SemiBold" panose="020B0502040204020203" pitchFamily="34" charset="0"/>
              </a:rPr>
              <a:t>u.s.</a:t>
            </a:r>
            <a:r>
              <a:rPr lang="en-US" sz="2600" dirty="0">
                <a:solidFill>
                  <a:schemeClr val="tx1"/>
                </a:solidFill>
                <a:latin typeface="Bahnschrift SemiBold" panose="020B0502040204020203" pitchFamily="34" charset="0"/>
              </a:rPr>
              <a:t> Department of justice</a:t>
            </a:r>
          </a:p>
          <a:p>
            <a:pPr marL="914400" lvl="1" indent="-457200" algn="l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Houston Civil Rights Contact Info: </a:t>
            </a:r>
          </a:p>
          <a:p>
            <a:pPr marL="1371600" lvl="2" indent="-457200" algn="l">
              <a:buClrTx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Bahnschrift SemiBold" panose="020B0502040204020203" pitchFamily="34" charset="0"/>
              </a:rPr>
              <a:t>Jimmy Rodriguez</a:t>
            </a:r>
          </a:p>
          <a:p>
            <a:pPr marL="1371600" lvl="2" indent="-457200" algn="l">
              <a:buClrTx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Bahnschrift SemiBold" panose="020B0502040204020203" pitchFamily="34" charset="0"/>
              </a:rPr>
              <a:t>Office: (713) 567-9532</a:t>
            </a:r>
          </a:p>
          <a:p>
            <a:pPr marL="1371600" lvl="2" indent="-457200" algn="l">
              <a:buClrTx/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/>
              </a:solidFill>
              <a:latin typeface="Bahnschrift SemiBold" panose="020B0502040204020203" pitchFamily="34" charset="0"/>
            </a:endParaRPr>
          </a:p>
          <a:p>
            <a:pPr marL="914400" lvl="1" indent="-457200" algn="l">
              <a:buClrTx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Bahnschrift SemiBold" panose="020B0502040204020203" pitchFamily="34" charset="0"/>
            </a:endParaRP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tx1"/>
              </a:solidFill>
              <a:latin typeface="Bahnschrift SemiBold" panose="020B0502040204020203" pitchFamily="34" charset="0"/>
            </a:endParaRP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tx1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9434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177" y="300146"/>
            <a:ext cx="9923439" cy="1612875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US" sz="6500" dirty="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</a:schemeClr>
                </a:solidFill>
                <a:latin typeface="Bahnschrift SemiBold" panose="020B0502040204020203" pitchFamily="34" charset="0"/>
              </a:rPr>
              <a:t>Hidalgo County Elections</a:t>
            </a:r>
            <a:br>
              <a:rPr lang="en-US" sz="6500" dirty="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</a:schemeClr>
                </a:solidFill>
                <a:latin typeface="Bahnschrift SemiBold" panose="020B0502040204020203" pitchFamily="34" charset="0"/>
              </a:rPr>
            </a:br>
            <a:r>
              <a:rPr lang="en-US" sz="6500" dirty="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</a:schemeClr>
                </a:solidFill>
                <a:latin typeface="Bahnschrift SemiBold" panose="020B0502040204020203" pitchFamily="34" charset="0"/>
              </a:rPr>
              <a:t>Surveyor Department</a:t>
            </a:r>
            <a:endParaRPr lang="en-US" sz="6500" dirty="0">
              <a:latin typeface="Bahnschrift SemiBold" panose="020B05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3526" y="2273202"/>
            <a:ext cx="10143984" cy="1417621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Bahnschrift SemiBold" panose="020B0502040204020203" pitchFamily="34" charset="0"/>
              </a:rPr>
              <a:t>Contact Info:</a:t>
            </a:r>
          </a:p>
          <a:p>
            <a:pPr algn="ctr"/>
            <a:r>
              <a:rPr lang="en-US" sz="2800" dirty="0">
                <a:solidFill>
                  <a:schemeClr val="tx2">
                    <a:lumMod val="10000"/>
                  </a:schemeClr>
                </a:solidFill>
                <a:latin typeface="Bahnschrift SemiBold" panose="020B0502040204020203" pitchFamily="34" charset="0"/>
              </a:rPr>
              <a:t>Main Office: (956) 318-2570</a:t>
            </a:r>
          </a:p>
          <a:p>
            <a:pPr algn="ctr"/>
            <a:endParaRPr lang="en-US" sz="2800" dirty="0">
              <a:solidFill>
                <a:schemeClr val="tx2">
                  <a:lumMod val="10000"/>
                </a:schemeClr>
              </a:solidFill>
              <a:latin typeface="Bahnschrift SemiBold" panose="020B0502040204020203" pitchFamily="34" charset="0"/>
            </a:endParaRPr>
          </a:p>
          <a:p>
            <a:pPr algn="ctr"/>
            <a:endParaRPr lang="en-US" sz="2800" dirty="0">
              <a:solidFill>
                <a:schemeClr val="tx2">
                  <a:lumMod val="10000"/>
                </a:schemeClr>
              </a:solidFill>
              <a:latin typeface="Bahnschrift SemiBold" panose="020B0502040204020203" pitchFamily="34" charset="0"/>
            </a:endParaRPr>
          </a:p>
          <a:p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6" name="Rectangle 5"/>
          <p:cNvSpPr>
            <a:spLocks/>
          </p:cNvSpPr>
          <p:nvPr/>
        </p:nvSpPr>
        <p:spPr>
          <a:xfrm>
            <a:off x="10775423" y="5497830"/>
            <a:ext cx="1289304" cy="128016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583526" y="4051005"/>
            <a:ext cx="4942591" cy="272698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600" dirty="0">
                <a:solidFill>
                  <a:schemeClr val="tx2">
                    <a:lumMod val="10000"/>
                  </a:schemeClr>
                </a:solidFill>
                <a:latin typeface="Bahnschrift SemiBold" panose="020B0502040204020203" pitchFamily="34" charset="0"/>
              </a:rPr>
              <a:t>Eberto Gauna, surveyor II: </a:t>
            </a:r>
          </a:p>
          <a:p>
            <a:pPr lvl="1"/>
            <a:r>
              <a:rPr lang="en-US" sz="2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eberto.gauna@co.hidalgo.tx.us</a:t>
            </a:r>
          </a:p>
          <a:p>
            <a:pPr algn="ctr"/>
            <a:r>
              <a:rPr lang="en-US" sz="2600" dirty="0">
                <a:solidFill>
                  <a:schemeClr val="tx2">
                    <a:lumMod val="10000"/>
                  </a:schemeClr>
                </a:solidFill>
                <a:latin typeface="Bahnschrift SemiBold" panose="020B0502040204020203" pitchFamily="34" charset="0"/>
              </a:rPr>
              <a:t>Ext. 5730</a:t>
            </a:r>
          </a:p>
          <a:p>
            <a:pPr algn="ctr"/>
            <a:endParaRPr lang="en-US" sz="2600" dirty="0">
              <a:solidFill>
                <a:schemeClr val="tx2">
                  <a:lumMod val="10000"/>
                </a:schemeClr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en-US" sz="2600" dirty="0">
                <a:solidFill>
                  <a:schemeClr val="tx2">
                    <a:lumMod val="10000"/>
                  </a:schemeClr>
                </a:solidFill>
                <a:latin typeface="Bahnschrift SemiBold" panose="020B0502040204020203" pitchFamily="34" charset="0"/>
              </a:rPr>
              <a:t>Diana Zapata, Surveyor I:</a:t>
            </a:r>
          </a:p>
          <a:p>
            <a:pPr lvl="1"/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Bahnschrift SemiBold" panose="020B0502040204020203" pitchFamily="34" charset="0"/>
              </a:rPr>
              <a:t>diana.zapata@co.hidalgo.tx.us</a:t>
            </a:r>
          </a:p>
          <a:p>
            <a:pPr algn="ctr"/>
            <a:r>
              <a:rPr lang="en-US" sz="2600" dirty="0">
                <a:solidFill>
                  <a:schemeClr val="tx2">
                    <a:lumMod val="10000"/>
                  </a:schemeClr>
                </a:solidFill>
                <a:latin typeface="Bahnschrift SemiBold" panose="020B0502040204020203" pitchFamily="34" charset="0"/>
              </a:rPr>
              <a:t>Ext. 5738</a:t>
            </a:r>
          </a:p>
          <a:p>
            <a:pPr algn="ctr"/>
            <a:endParaRPr lang="en-US" sz="2800" dirty="0">
              <a:solidFill>
                <a:schemeClr val="tx2">
                  <a:lumMod val="10000"/>
                </a:schemeClr>
              </a:solidFill>
              <a:latin typeface="Bahnschrift SemiBold" panose="020B0502040204020203" pitchFamily="34" charset="0"/>
            </a:endParaRPr>
          </a:p>
          <a:p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6221702" y="4031467"/>
            <a:ext cx="4942591" cy="1383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Bahnschrift SemiBold" panose="020B0502040204020203" pitchFamily="34" charset="0"/>
              </a:rPr>
              <a:t>Cindy Lopez, elections specialist:</a:t>
            </a:r>
          </a:p>
          <a:p>
            <a:pPr lvl="1"/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Bahnschrift SemiBold" panose="020B0502040204020203" pitchFamily="34" charset="0"/>
              </a:rPr>
              <a:t>cindy.lopez@co.hidalgo.tx.us</a:t>
            </a:r>
          </a:p>
          <a:p>
            <a:pPr algn="ctr"/>
            <a:r>
              <a:rPr lang="en-US" dirty="0">
                <a:solidFill>
                  <a:schemeClr val="tx2">
                    <a:lumMod val="10000"/>
                  </a:schemeClr>
                </a:solidFill>
                <a:latin typeface="Bahnschrift SemiBold" panose="020B0502040204020203" pitchFamily="34" charset="0"/>
              </a:rPr>
              <a:t>Ext. 5729</a:t>
            </a:r>
          </a:p>
          <a:p>
            <a:pPr algn="ctr"/>
            <a:endParaRPr lang="en-US" sz="2800" dirty="0">
              <a:solidFill>
                <a:schemeClr val="tx2">
                  <a:lumMod val="10000"/>
                </a:schemeClr>
              </a:solidFill>
              <a:latin typeface="Bahnschrift SemiBold" panose="020B0502040204020203" pitchFamily="34" charset="0"/>
            </a:endParaRPr>
          </a:p>
          <a:p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436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597" y="-632053"/>
            <a:ext cx="11528146" cy="247850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</a:schemeClr>
                </a:solidFill>
                <a:latin typeface="Bahnschrift SemiBold" panose="020B0502040204020203" pitchFamily="34" charset="0"/>
              </a:rPr>
              <a:t>Hidalgo County Elections Department</a:t>
            </a:r>
            <a:br>
              <a:rPr lang="en-US" sz="6000" dirty="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</a:schemeClr>
                </a:solidFill>
                <a:latin typeface="Bahnschrift SemiBold" panose="020B0502040204020203" pitchFamily="34" charset="0"/>
              </a:rPr>
            </a:br>
            <a:r>
              <a:rPr lang="en-US" sz="6000" dirty="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</a:schemeClr>
                </a:solidFill>
                <a:latin typeface="Bahnschrift SemiBold" panose="020B0502040204020203" pitchFamily="34" charset="0"/>
              </a:rPr>
              <a:t>&amp; U.S. Department of Justice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0887" y="6201417"/>
            <a:ext cx="9305366" cy="704752"/>
          </a:xfrm>
        </p:spPr>
        <p:txBody>
          <a:bodyPr>
            <a:normAutofit/>
          </a:bodyPr>
          <a:lstStyle/>
          <a:p>
            <a:pPr algn="ctr"/>
            <a:r>
              <a:rPr lang="en-US" sz="3100" dirty="0">
                <a:solidFill>
                  <a:schemeClr val="tx1"/>
                </a:solidFill>
                <a:latin typeface="Bahnschrift SemiBold" panose="020B0502040204020203" pitchFamily="34" charset="0"/>
                <a:cs typeface="Nirmala UI" panose="020B0502040204020203" pitchFamily="34" charset="0"/>
              </a:rPr>
              <a:t>An opportunity for partnership</a:t>
            </a:r>
          </a:p>
          <a:p>
            <a:endParaRPr lang="en-US" dirty="0">
              <a:latin typeface="Bahnschrift SemiBold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9404" y="5471907"/>
            <a:ext cx="1286367" cy="12802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96" y="5587038"/>
            <a:ext cx="1165140" cy="116514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705404" y="2339170"/>
            <a:ext cx="9144000" cy="339379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Bahnschrift SemiBold" panose="020B0502040204020203" pitchFamily="34" charset="0"/>
              </a:rPr>
              <a:t>Policies &amp; procedures for complying with </a:t>
            </a:r>
            <a:r>
              <a:rPr lang="en-US" sz="2200" dirty="0" err="1">
                <a:solidFill>
                  <a:schemeClr val="tx1"/>
                </a:solidFill>
                <a:latin typeface="Bahnschrift SemiBold" panose="020B0502040204020203" pitchFamily="34" charset="0"/>
              </a:rPr>
              <a:t>ada</a:t>
            </a:r>
            <a:endParaRPr lang="en-US" sz="2200" dirty="0">
              <a:solidFill>
                <a:schemeClr val="tx1"/>
              </a:solidFill>
              <a:latin typeface="Bahnschrift SemiBold" panose="020B0502040204020203" pitchFamily="34" charset="0"/>
            </a:endParaRPr>
          </a:p>
          <a:p>
            <a:pPr marL="800100" lvl="1" indent="-342900" algn="l">
              <a:buClrTx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Bahnschrift SemiBold" panose="020B0502040204020203" pitchFamily="34" charset="0"/>
              </a:rPr>
              <a:t>Selection of polling places</a:t>
            </a:r>
          </a:p>
          <a:p>
            <a:pPr marL="800100" lvl="1" indent="-342900" algn="l">
              <a:buClrTx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Bahnschrift SemiBold" panose="020B0502040204020203" pitchFamily="34" charset="0"/>
              </a:rPr>
              <a:t>Survey Tools</a:t>
            </a:r>
          </a:p>
          <a:p>
            <a:pPr marL="800100" lvl="1" indent="-342900" algn="l">
              <a:buClrTx/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  <a:latin typeface="Bahnschrift SemiBold" panose="020B0502040204020203" pitchFamily="34" charset="0"/>
              </a:rPr>
              <a:t>Methods of accommodation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Bahnschrift SemiBold" panose="020B0502040204020203" pitchFamily="34" charset="0"/>
              </a:rPr>
              <a:t>Reports, summaries, documents &amp; forms addressing polling place accessibility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Bahnschrift SemiBold" panose="020B0502040204020203" pitchFamily="34" charset="0"/>
              </a:rPr>
              <a:t>Any and all complaints regarding polling place accessibility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Bahnschrift SemiBold" panose="020B0502040204020203" pitchFamily="34" charset="0"/>
              </a:rPr>
              <a:t>Individual designated </a:t>
            </a:r>
            <a:r>
              <a:rPr lang="en-US" sz="2200" dirty="0" err="1">
                <a:solidFill>
                  <a:schemeClr val="tx1"/>
                </a:solidFill>
                <a:latin typeface="Bahnschrift SemiBold" panose="020B0502040204020203" pitchFamily="34" charset="0"/>
              </a:rPr>
              <a:t>ada</a:t>
            </a:r>
            <a:r>
              <a:rPr lang="en-US" sz="2200" dirty="0">
                <a:solidFill>
                  <a:schemeClr val="tx1"/>
                </a:solidFill>
                <a:latin typeface="Bahnschrift SemiBold" panose="020B0502040204020203" pitchFamily="34" charset="0"/>
              </a:rPr>
              <a:t> coordinator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  <a:latin typeface="Bahnschrift SemiBold" panose="020B0502040204020203" pitchFamily="34" charset="0"/>
              </a:rPr>
              <a:t>Any other documentation relating to polling place accessibility</a:t>
            </a: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409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1129" y="411480"/>
            <a:ext cx="9394371" cy="1737360"/>
          </a:xfrm>
        </p:spPr>
        <p:txBody>
          <a:bodyPr>
            <a:normAutofit fontScale="90000"/>
          </a:bodyPr>
          <a:lstStyle/>
          <a:p>
            <a:r>
              <a:rPr lang="en-US" sz="65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  <a:t>Why a Surveyor Department: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2950" y="2606040"/>
            <a:ext cx="9144000" cy="4171950"/>
          </a:xfrm>
        </p:spPr>
        <p:txBody>
          <a:bodyPr>
            <a:normAutofit fontScale="92500" lnSpcReduction="20000"/>
          </a:bodyPr>
          <a:lstStyle/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Bahnschrift SemiBold" panose="020B0502040204020203" pitchFamily="34" charset="0"/>
              </a:rPr>
              <a:t>2016 Visit from the department of justice</a:t>
            </a:r>
          </a:p>
          <a:p>
            <a:pPr algn="l">
              <a:buClrTx/>
            </a:pPr>
            <a:endParaRPr lang="en-US" sz="2600" dirty="0">
              <a:solidFill>
                <a:schemeClr val="tx1"/>
              </a:solidFill>
              <a:latin typeface="Bahnschrift SemiBold" panose="020B0502040204020203" pitchFamily="34" charset="0"/>
            </a:endParaRPr>
          </a:p>
          <a:p>
            <a:pPr marL="342900" indent="-342900" algn="l">
              <a:buClrTx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Bahnschrift SemiBold" panose="020B0502040204020203" pitchFamily="34" charset="0"/>
              </a:rPr>
              <a:t>Compliance review and Investigation of hidalgo county elections department and the accessibility of polling places under </a:t>
            </a:r>
            <a:r>
              <a:rPr lang="en-US" sz="2600" dirty="0" err="1">
                <a:solidFill>
                  <a:schemeClr val="tx1"/>
                </a:solidFill>
                <a:latin typeface="Bahnschrift SemiBold" panose="020B0502040204020203" pitchFamily="34" charset="0"/>
              </a:rPr>
              <a:t>ada</a:t>
            </a:r>
            <a:r>
              <a:rPr lang="en-US" sz="2600" dirty="0">
                <a:solidFill>
                  <a:schemeClr val="tx1"/>
                </a:solidFill>
                <a:latin typeface="Bahnschrift SemiBold" panose="020B0502040204020203" pitchFamily="34" charset="0"/>
              </a:rPr>
              <a:t> </a:t>
            </a:r>
          </a:p>
          <a:p>
            <a:pPr marL="800100" lvl="1" indent="-342900" algn="l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EARLY VOTING &amp; ELECTION DAY: </a:t>
            </a:r>
          </a:p>
          <a:p>
            <a:pPr marL="1257300" lvl="2" indent="-342900" algn="l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92/101 polling places surveyed by DOJ (including mobiles)</a:t>
            </a:r>
          </a:p>
          <a:p>
            <a:pPr lvl="2" algn="l">
              <a:buClrTx/>
            </a:pPr>
            <a:endParaRPr lang="en-US" sz="2600" dirty="0">
              <a:solidFill>
                <a:schemeClr val="tx1"/>
              </a:solidFill>
              <a:latin typeface="Bahnschrift SemiBold" panose="020B0502040204020203" pitchFamily="34" charset="0"/>
            </a:endParaRPr>
          </a:p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Bahnschrift SemiBold" panose="020B0502040204020203" pitchFamily="34" charset="0"/>
              </a:rPr>
              <a:t>Settlement agreement between the united states of America and hidalgo county regarding accessibility of polling places</a:t>
            </a:r>
          </a:p>
          <a:p>
            <a:endParaRPr lang="en-US" dirty="0">
              <a:latin typeface="Bahnschrift SemiBold" panose="020B0502040204020203" pitchFamily="34" charset="0"/>
            </a:endParaRPr>
          </a:p>
        </p:txBody>
      </p:sp>
      <p:sp>
        <p:nvSpPr>
          <p:cNvPr id="8" name="Rectangle 7"/>
          <p:cNvSpPr>
            <a:spLocks/>
          </p:cNvSpPr>
          <p:nvPr/>
        </p:nvSpPr>
        <p:spPr>
          <a:xfrm>
            <a:off x="10775423" y="5497830"/>
            <a:ext cx="1289304" cy="128016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30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67" y="450666"/>
            <a:ext cx="9923439" cy="2305593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dirty="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</a:schemeClr>
                </a:solidFill>
                <a:latin typeface="Bahnschrift SemiBold" panose="020B0502040204020203" pitchFamily="34" charset="0"/>
              </a:rPr>
              <a:t>Surveyor Department</a:t>
            </a:r>
            <a:br>
              <a:rPr lang="en-US" dirty="0">
                <a:latin typeface="Bahnschrift SemiBold" panose="020B0502040204020203" pitchFamily="34" charset="0"/>
              </a:rPr>
            </a:br>
            <a:endParaRPr lang="en-US" dirty="0">
              <a:latin typeface="Bahnschrift SemiBold" panose="020B05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3879" y="2364076"/>
            <a:ext cx="10143984" cy="3977941"/>
          </a:xfrm>
        </p:spPr>
        <p:txBody>
          <a:bodyPr>
            <a:normAutofit fontScale="92500"/>
          </a:bodyPr>
          <a:lstStyle/>
          <a:p>
            <a:pPr algn="ctr"/>
            <a:r>
              <a:rPr lang="en-US" sz="4800" dirty="0">
                <a:solidFill>
                  <a:schemeClr val="tx2">
                    <a:lumMod val="10000"/>
                  </a:schemeClr>
                </a:solidFill>
                <a:latin typeface="Bahnschrift SemiBold" panose="020B0502040204020203" pitchFamily="34" charset="0"/>
              </a:rPr>
              <a:t>Mission:</a:t>
            </a:r>
          </a:p>
          <a:p>
            <a:pPr algn="ctr"/>
            <a:r>
              <a:rPr lang="en-US" sz="4800" dirty="0">
                <a:solidFill>
                  <a:schemeClr val="tx2">
                    <a:lumMod val="10000"/>
                  </a:schemeClr>
                </a:solidFill>
                <a:latin typeface="Bahnschrift SemiBold" panose="020B0502040204020203" pitchFamily="34" charset="0"/>
              </a:rPr>
              <a:t>Provide FULLY ACCESSIBLE POLLING LOCATIONS AND AN Impeccable VOTING EXPERIENCE FOR VOTERS WITH DISABILITIES IN HIDALGO COUNTY</a:t>
            </a:r>
            <a:r>
              <a:rPr lang="en-US" sz="4000" dirty="0">
                <a:solidFill>
                  <a:schemeClr val="tx2">
                    <a:lumMod val="10000"/>
                  </a:schemeClr>
                </a:solidFill>
                <a:latin typeface="Bahnschrift SemiBold" panose="020B0502040204020203" pitchFamily="34" charset="0"/>
              </a:rPr>
              <a:t>.</a:t>
            </a:r>
          </a:p>
          <a:p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6" name="Rectangle 5"/>
          <p:cNvSpPr>
            <a:spLocks/>
          </p:cNvSpPr>
          <p:nvPr/>
        </p:nvSpPr>
        <p:spPr>
          <a:xfrm>
            <a:off x="10775423" y="5497830"/>
            <a:ext cx="1289304" cy="128016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707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/>
          </p:cNvSpPr>
          <p:nvPr/>
        </p:nvSpPr>
        <p:spPr>
          <a:xfrm>
            <a:off x="10775423" y="5543550"/>
            <a:ext cx="1289304" cy="128016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38121" y="560070"/>
            <a:ext cx="3165149" cy="17145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>
              <a:buClrTx/>
            </a:pPr>
            <a:r>
              <a:rPr lang="en-US" sz="6600" u="sng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  <a:t>revise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459163" y="1051560"/>
            <a:ext cx="3594289" cy="32689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6600" u="sng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  <a:t>Visit </a:t>
            </a:r>
          </a:p>
          <a:p>
            <a:pPr algn="ctr"/>
            <a:r>
              <a:rPr lang="en-US" sz="6600" u="sng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  <a:t>&amp;</a:t>
            </a:r>
          </a:p>
          <a:p>
            <a:pPr algn="ctr"/>
            <a:r>
              <a:rPr lang="en-US" sz="6600" u="sng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  <a:t>Assess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7209345" y="2274570"/>
            <a:ext cx="4759815" cy="32689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6600" u="sng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  <a:t>develop </a:t>
            </a:r>
          </a:p>
          <a:p>
            <a:pPr algn="ctr"/>
            <a:r>
              <a:rPr lang="en-US" sz="6600" u="sng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  <a:t>&amp;</a:t>
            </a:r>
          </a:p>
          <a:p>
            <a:pPr algn="ctr"/>
            <a:r>
              <a:rPr lang="en-US" sz="6600" u="sng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  <a:t>implement</a:t>
            </a:r>
          </a:p>
        </p:txBody>
      </p:sp>
    </p:spTree>
    <p:extLst>
      <p:ext uri="{BB962C8B-B14F-4D97-AF65-F5344CB8AC3E}">
        <p14:creationId xmlns:p14="http://schemas.microsoft.com/office/powerpoint/2010/main" val="136473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2" y="1388745"/>
            <a:ext cx="10041266" cy="1805940"/>
          </a:xfrm>
        </p:spPr>
        <p:txBody>
          <a:bodyPr>
            <a:noAutofit/>
          </a:bodyPr>
          <a:lstStyle/>
          <a:p>
            <a:pPr algn="ctr"/>
            <a:r>
              <a:rPr lang="en-US" sz="2400" u="sng" dirty="0">
                <a:solidFill>
                  <a:schemeClr val="tx1"/>
                </a:solidFill>
                <a:latin typeface="Bahnschrift SemiBold" panose="020B0502040204020203" pitchFamily="34" charset="0"/>
              </a:rPr>
              <a:t>2016 </a:t>
            </a:r>
            <a:r>
              <a:rPr lang="en-US" sz="2400" u="sng" dirty="0" err="1">
                <a:solidFill>
                  <a:schemeClr val="tx1"/>
                </a:solidFill>
                <a:latin typeface="Bahnschrift SemiBold" panose="020B0502040204020203" pitchFamily="34" charset="0"/>
              </a:rPr>
              <a:t>u.s.</a:t>
            </a:r>
            <a:r>
              <a:rPr lang="en-US" sz="2400" u="sng" dirty="0">
                <a:solidFill>
                  <a:schemeClr val="tx1"/>
                </a:solidFill>
                <a:latin typeface="Bahnschrift SemiBold" panose="020B0502040204020203" pitchFamily="34" charset="0"/>
              </a:rPr>
              <a:t> Department of justice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Compliance review and Investigation of hidalgo county elections department and the accessibility of polling places under </a:t>
            </a:r>
            <a:r>
              <a:rPr lang="en-US" sz="2400" dirty="0" err="1">
                <a:solidFill>
                  <a:schemeClr val="tx1"/>
                </a:solidFill>
                <a:latin typeface="Bahnschrift SemiBold" panose="020B0502040204020203" pitchFamily="34" charset="0"/>
              </a:rPr>
              <a:t>ada</a:t>
            </a:r>
            <a:r>
              <a:rPr lang="en-US" sz="2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 law</a:t>
            </a:r>
          </a:p>
        </p:txBody>
      </p:sp>
      <p:sp>
        <p:nvSpPr>
          <p:cNvPr id="8" name="Rectangle 7"/>
          <p:cNvSpPr>
            <a:spLocks/>
          </p:cNvSpPr>
          <p:nvPr/>
        </p:nvSpPr>
        <p:spPr>
          <a:xfrm>
            <a:off x="10775423" y="5497830"/>
            <a:ext cx="1289304" cy="128016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571502" y="3498643"/>
            <a:ext cx="9934203" cy="3279347"/>
            <a:chOff x="571502" y="3075733"/>
            <a:chExt cx="9934203" cy="3279347"/>
          </a:xfrm>
        </p:grpSpPr>
        <p:sp>
          <p:nvSpPr>
            <p:cNvPr id="5" name="Subtitle 2"/>
            <p:cNvSpPr txBox="1">
              <a:spLocks/>
            </p:cNvSpPr>
            <p:nvPr/>
          </p:nvSpPr>
          <p:spPr>
            <a:xfrm>
              <a:off x="571502" y="3086100"/>
              <a:ext cx="4841049" cy="326898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lnSpcReduction="10000"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2000" b="0" i="0" kern="1200" cap="all">
                  <a:solidFill>
                    <a:schemeClr val="bg2">
                      <a:lumMod val="40000"/>
                      <a:lumOff val="60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marL="4572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8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2pPr>
              <a:lvl3pPr marL="9144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6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3pPr>
              <a:lvl4pPr marL="13716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4pPr>
              <a:lvl5pPr marL="18288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5pPr>
              <a:lvl6pPr marL="22860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6pPr>
              <a:lvl7pPr marL="27432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7pPr>
              <a:lvl8pPr marL="32004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8pPr>
              <a:lvl9pPr marL="36576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9pPr>
            </a:lstStyle>
            <a:p>
              <a:pPr algn="ctr">
                <a:buClrTx/>
              </a:pPr>
              <a:r>
                <a:rPr lang="en-US" sz="2600" u="sng" dirty="0">
                  <a:solidFill>
                    <a:schemeClr val="tx1"/>
                  </a:solidFill>
                  <a:latin typeface="Bahnschrift SemiBold" panose="020B0502040204020203" pitchFamily="34" charset="0"/>
                </a:rPr>
                <a:t>EARLY VOTING:</a:t>
              </a:r>
            </a:p>
            <a:p>
              <a:pPr marL="457200" indent="-457200">
                <a:buClrTx/>
                <a:buFont typeface="Arial" panose="020B0604020202020204" pitchFamily="34" charset="0"/>
                <a:buChar char="•"/>
              </a:pPr>
              <a:r>
                <a:rPr lang="en-US" sz="2600" u="sng" dirty="0">
                  <a:solidFill>
                    <a:schemeClr val="tx1"/>
                  </a:solidFill>
                  <a:latin typeface="Bahnschrift SemiBold" panose="020B0502040204020203" pitchFamily="34" charset="0"/>
                </a:rPr>
                <a:t>39</a:t>
              </a:r>
              <a:r>
                <a:rPr lang="en-US" sz="2600" dirty="0">
                  <a:solidFill>
                    <a:schemeClr val="tx1"/>
                  </a:solidFill>
                  <a:latin typeface="Bahnschrift SemiBold" panose="020B0502040204020203" pitchFamily="34" charset="0"/>
                </a:rPr>
                <a:t> locations SURVEYED BY DOJ</a:t>
              </a:r>
            </a:p>
            <a:p>
              <a:pPr marL="457200" indent="-457200">
                <a:buClrTx/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tx1"/>
                  </a:solidFill>
                  <a:latin typeface="Bahnschrift SemiBold" panose="020B0502040204020203" pitchFamily="34" charset="0"/>
                </a:rPr>
                <a:t>FULLY ACCESSIBLE: </a:t>
              </a:r>
              <a:r>
                <a:rPr lang="en-US" sz="2400" dirty="0">
                  <a:ln>
                    <a:solidFill>
                      <a:schemeClr val="tx1"/>
                    </a:solidFill>
                  </a:ln>
                  <a:solidFill>
                    <a:srgbClr val="00B050"/>
                  </a:solidFill>
                  <a:latin typeface="Bahnschrift SemiBold" panose="020B0502040204020203" pitchFamily="34" charset="0"/>
                </a:rPr>
                <a:t>15</a:t>
              </a:r>
            </a:p>
            <a:p>
              <a:pPr marL="457200" indent="-457200">
                <a:buClrTx/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tx1"/>
                  </a:solidFill>
                  <a:latin typeface="Bahnschrift SemiBold" panose="020B0502040204020203" pitchFamily="34" charset="0"/>
                </a:rPr>
                <a:t> NOT COMPLIANT: </a:t>
              </a:r>
              <a:r>
                <a:rPr lang="en-US" sz="2400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Bahnschrift SemiBold" panose="020B0502040204020203" pitchFamily="34" charset="0"/>
                </a:rPr>
                <a:t>24</a:t>
              </a:r>
            </a:p>
            <a:p>
              <a:pPr marL="914400" lvl="1" indent="-457200" algn="l">
                <a:buClrTx/>
                <a:buFont typeface="Arial" panose="020B0604020202020204" pitchFamily="34" charset="0"/>
                <a:buChar char="•"/>
              </a:pPr>
              <a:r>
                <a:rPr lang="en-US" sz="2200" dirty="0">
                  <a:solidFill>
                    <a:schemeClr val="tx1"/>
                  </a:solidFill>
                  <a:latin typeface="Bahnschrift SemiBold" panose="020B0502040204020203" pitchFamily="34" charset="0"/>
                </a:rPr>
                <a:t>TEMPORARY REMEDIABLE: </a:t>
              </a:r>
              <a:r>
                <a:rPr lang="en-US" sz="2200" dirty="0">
                  <a:ln>
                    <a:solidFill>
                      <a:schemeClr val="tx1"/>
                    </a:solidFill>
                  </a:ln>
                  <a:solidFill>
                    <a:srgbClr val="FF9900"/>
                  </a:solidFill>
                  <a:latin typeface="Bahnschrift SemiBold" panose="020B0502040204020203" pitchFamily="34" charset="0"/>
                </a:rPr>
                <a:t>22</a:t>
              </a:r>
            </a:p>
            <a:p>
              <a:pPr marL="800100" lvl="1" indent="-342900" algn="l">
                <a:buClrTx/>
                <a:buFont typeface="Arial" panose="020B0604020202020204" pitchFamily="34" charset="0"/>
                <a:buChar char="•"/>
              </a:pPr>
              <a:r>
                <a:rPr lang="en-US" sz="2200" dirty="0">
                  <a:solidFill>
                    <a:schemeClr val="tx1"/>
                  </a:solidFill>
                  <a:latin typeface="Bahnschrift SemiBold" panose="020B0502040204020203" pitchFamily="34" charset="0"/>
                </a:rPr>
                <a:t>STRUCTURAL CHANGES: </a:t>
              </a:r>
              <a:r>
                <a:rPr lang="en-US" sz="2200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Bahnschrift SemiBold" panose="020B0502040204020203" pitchFamily="34" charset="0"/>
                </a:rPr>
                <a:t>2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2400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endParaRPr>
            </a:p>
          </p:txBody>
        </p:sp>
        <p:sp>
          <p:nvSpPr>
            <p:cNvPr id="6" name="Subtitle 2"/>
            <p:cNvSpPr txBox="1">
              <a:spLocks/>
            </p:cNvSpPr>
            <p:nvPr/>
          </p:nvSpPr>
          <p:spPr>
            <a:xfrm>
              <a:off x="5682269" y="3075733"/>
              <a:ext cx="4823436" cy="326898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lnSpcReduction="10000"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2000" b="0" i="0" kern="1200" cap="all">
                  <a:solidFill>
                    <a:schemeClr val="bg2">
                      <a:lumMod val="40000"/>
                      <a:lumOff val="60000"/>
                    </a:schemeClr>
                  </a:solidFill>
                  <a:latin typeface="+mj-lt"/>
                  <a:ea typeface="+mj-ea"/>
                  <a:cs typeface="+mj-cs"/>
                </a:defRPr>
              </a:lvl1pPr>
              <a:lvl2pPr marL="4572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8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2pPr>
              <a:lvl3pPr marL="9144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6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3pPr>
              <a:lvl4pPr marL="13716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4pPr>
              <a:lvl5pPr marL="18288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5pPr>
              <a:lvl6pPr marL="22860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6pPr>
              <a:lvl7pPr marL="27432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7pPr>
              <a:lvl8pPr marL="32004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8pPr>
              <a:lvl9pPr marL="3657600" indent="0" algn="ctr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bg2">
                    <a:lumMod val="40000"/>
                    <a:lumOff val="60000"/>
                  </a:schemeClr>
                </a:buClr>
                <a:buSzPct val="80000"/>
                <a:buFont typeface="Wingdings 3" charset="2"/>
                <a:buNone/>
                <a:defRPr sz="1400" b="0" i="0" kern="1200">
                  <a:solidFill>
                    <a:schemeClr val="tx1">
                      <a:tint val="75000"/>
                    </a:schemeClr>
                  </a:solidFill>
                  <a:latin typeface="+mj-lt"/>
                  <a:ea typeface="+mj-ea"/>
                  <a:cs typeface="+mj-cs"/>
                </a:defRPr>
              </a:lvl9pPr>
            </a:lstStyle>
            <a:p>
              <a:pPr algn="ctr"/>
              <a:r>
                <a:rPr lang="en-US" sz="2600" u="sng" dirty="0">
                  <a:solidFill>
                    <a:schemeClr val="tx1"/>
                  </a:solidFill>
                  <a:latin typeface="Bahnschrift SemiBold" panose="020B0502040204020203" pitchFamily="34" charset="0"/>
                </a:rPr>
                <a:t>ELECTION DAY:</a:t>
              </a:r>
            </a:p>
            <a:p>
              <a:pPr marL="457200" indent="-457200">
                <a:buClrTx/>
                <a:buFont typeface="Arial" panose="020B0604020202020204" pitchFamily="34" charset="0"/>
                <a:buChar char="•"/>
              </a:pPr>
              <a:r>
                <a:rPr lang="en-US" sz="2600" u="sng" dirty="0">
                  <a:solidFill>
                    <a:schemeClr val="tx1"/>
                  </a:solidFill>
                  <a:latin typeface="Bahnschrift SemiBold" panose="020B0502040204020203" pitchFamily="34" charset="0"/>
                </a:rPr>
                <a:t>53</a:t>
              </a:r>
              <a:r>
                <a:rPr lang="en-US" sz="2600" dirty="0">
                  <a:solidFill>
                    <a:schemeClr val="tx1"/>
                  </a:solidFill>
                  <a:latin typeface="Bahnschrift SemiBold" panose="020B0502040204020203" pitchFamily="34" charset="0"/>
                </a:rPr>
                <a:t> locations SURVEYED BY DOJ</a:t>
              </a:r>
            </a:p>
            <a:p>
              <a:pPr marL="457200" indent="-457200">
                <a:buClrTx/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tx1"/>
                  </a:solidFill>
                  <a:latin typeface="Bahnschrift SemiBold" panose="020B0502040204020203" pitchFamily="34" charset="0"/>
                </a:rPr>
                <a:t>FULLY ACCESSIBLE: </a:t>
              </a:r>
              <a:r>
                <a:rPr lang="en-US" sz="2400" dirty="0">
                  <a:ln>
                    <a:solidFill>
                      <a:schemeClr val="tx1"/>
                    </a:solidFill>
                  </a:ln>
                  <a:solidFill>
                    <a:srgbClr val="00B050"/>
                  </a:solidFill>
                  <a:latin typeface="Bahnschrift SemiBold" panose="020B0502040204020203" pitchFamily="34" charset="0"/>
                </a:rPr>
                <a:t>14</a:t>
              </a:r>
            </a:p>
            <a:p>
              <a:pPr marL="457200" indent="-457200">
                <a:buClrTx/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tx1"/>
                  </a:solidFill>
                  <a:latin typeface="Bahnschrift SemiBold" panose="020B0502040204020203" pitchFamily="34" charset="0"/>
                </a:rPr>
                <a:t>NOT COMPLIANT: </a:t>
              </a:r>
              <a:r>
                <a:rPr lang="en-US" sz="2400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Bahnschrift SemiBold" panose="020B0502040204020203" pitchFamily="34" charset="0"/>
                </a:rPr>
                <a:t>39</a:t>
              </a:r>
            </a:p>
            <a:p>
              <a:pPr marL="914400" lvl="1" indent="-457200" algn="l">
                <a:buClrTx/>
                <a:buFont typeface="Arial" panose="020B0604020202020204" pitchFamily="34" charset="0"/>
                <a:buChar char="•"/>
              </a:pPr>
              <a:r>
                <a:rPr lang="en-US" sz="2200" dirty="0">
                  <a:solidFill>
                    <a:schemeClr val="tx1"/>
                  </a:solidFill>
                  <a:latin typeface="Bahnschrift SemiBold" panose="020B0502040204020203" pitchFamily="34" charset="0"/>
                </a:rPr>
                <a:t>TEMPORARY REMEDIABLE: </a:t>
              </a:r>
              <a:r>
                <a:rPr lang="en-US" sz="2200" dirty="0">
                  <a:ln>
                    <a:solidFill>
                      <a:schemeClr val="tx1"/>
                    </a:solidFill>
                  </a:ln>
                  <a:solidFill>
                    <a:srgbClr val="FF9900"/>
                  </a:solidFill>
                  <a:latin typeface="Bahnschrift SemiBold" panose="020B0502040204020203" pitchFamily="34" charset="0"/>
                </a:rPr>
                <a:t>35</a:t>
              </a:r>
            </a:p>
            <a:p>
              <a:pPr marL="914400" lvl="1" indent="-457200" algn="l">
                <a:buClrTx/>
                <a:buFont typeface="Arial" panose="020B0604020202020204" pitchFamily="34" charset="0"/>
                <a:buChar char="•"/>
              </a:pPr>
              <a:r>
                <a:rPr lang="en-US" sz="2200" dirty="0">
                  <a:solidFill>
                    <a:schemeClr val="tx1"/>
                  </a:solidFill>
                  <a:latin typeface="Bahnschrift SemiBold" panose="020B0502040204020203" pitchFamily="34" charset="0"/>
                </a:rPr>
                <a:t>STRUCTURAL CHANGES: </a:t>
              </a:r>
              <a:r>
                <a:rPr lang="en-US" sz="2200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Bahnschrift SemiBold" panose="020B0502040204020203" pitchFamily="34" charset="0"/>
                </a:rPr>
                <a:t>4</a:t>
              </a:r>
            </a:p>
            <a:p>
              <a:pPr marL="914400" lvl="1" indent="-457200">
                <a:buFont typeface="Arial" panose="020B0604020202020204" pitchFamily="34" charset="0"/>
                <a:buChar char="•"/>
              </a:pPr>
              <a:endParaRPr lang="en-US" sz="2400" dirty="0">
                <a:solidFill>
                  <a:schemeClr val="tx1"/>
                </a:solidFill>
                <a:latin typeface="Bahnschrift SemiBold" panose="020B0502040204020203" pitchFamily="34" charset="0"/>
              </a:endParaRPr>
            </a:p>
          </p:txBody>
        </p:sp>
      </p:grp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30160" y="325755"/>
            <a:ext cx="4982391" cy="982980"/>
          </a:xfrm>
        </p:spPr>
        <p:txBody>
          <a:bodyPr>
            <a:normAutofit fontScale="90000"/>
          </a:bodyPr>
          <a:lstStyle/>
          <a:p>
            <a:r>
              <a:rPr lang="en-US" sz="65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  <a:t>Revise:</a:t>
            </a:r>
          </a:p>
        </p:txBody>
      </p:sp>
    </p:spTree>
    <p:extLst>
      <p:ext uri="{BB962C8B-B14F-4D97-AF65-F5344CB8AC3E}">
        <p14:creationId xmlns:p14="http://schemas.microsoft.com/office/powerpoint/2010/main" val="78158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4583" y="2091690"/>
            <a:ext cx="10041266" cy="634365"/>
          </a:xfrm>
        </p:spPr>
        <p:txBody>
          <a:bodyPr>
            <a:noAutofit/>
          </a:bodyPr>
          <a:lstStyle/>
          <a:p>
            <a:pPr algn="ctr"/>
            <a:r>
              <a:rPr lang="en-US" sz="3200" u="sng" dirty="0">
                <a:solidFill>
                  <a:schemeClr val="tx1"/>
                </a:solidFill>
                <a:latin typeface="Bahnschrift SemiBold" panose="020B0502040204020203" pitchFamily="34" charset="0"/>
              </a:rPr>
              <a:t>Settlement agreement</a:t>
            </a:r>
            <a:endParaRPr lang="en-US" sz="3200" dirty="0">
              <a:solidFill>
                <a:schemeClr val="tx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8" name="Rectangle 7"/>
          <p:cNvSpPr>
            <a:spLocks/>
          </p:cNvSpPr>
          <p:nvPr/>
        </p:nvSpPr>
        <p:spPr>
          <a:xfrm>
            <a:off x="10775423" y="5497830"/>
            <a:ext cx="1289304" cy="128016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907369" y="3211830"/>
            <a:ext cx="9495693" cy="326898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Bahnschrift SemiBold" panose="020B0502040204020203" pitchFamily="34" charset="0"/>
              </a:rPr>
              <a:t>IMPLEMENT TEMPORARY MEASURES WHERE NECESSARY TO MAKE POLLING PLACES ACCESSIBLE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Bahnschrift SemiBold" panose="020B0502040204020203" pitchFamily="34" charset="0"/>
              </a:rPr>
              <a:t>CREATE A SURVEY TOOL BASED ON DOJ’s “ADA CHECKLIST FOR POLLING PLACES”  </a:t>
            </a:r>
          </a:p>
          <a:p>
            <a:pPr marL="914400" lvl="1" indent="-457200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Bahnschrift SemiBold" panose="020B0502040204020203" pitchFamily="34" charset="0"/>
              </a:rPr>
              <a:t>Review &amp; survey new polling locations and give DOJ notice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Bahnschrift SemiBold" panose="020B0502040204020203" pitchFamily="34" charset="0"/>
              </a:rPr>
              <a:t>Train polling location judges &amp; clerks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  <a:latin typeface="Bahnschrift SemiBold" panose="020B0502040204020203" pitchFamily="34" charset="0"/>
              </a:rPr>
              <a:t>Create Polling location Temporary measure compliance checklist/ paperwork for judges 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endParaRPr lang="en-US" sz="2600" u="sng" dirty="0">
              <a:solidFill>
                <a:schemeClr val="tx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30160" y="325755"/>
            <a:ext cx="4982391" cy="982980"/>
          </a:xfrm>
        </p:spPr>
        <p:txBody>
          <a:bodyPr>
            <a:normAutofit fontScale="90000"/>
          </a:bodyPr>
          <a:lstStyle/>
          <a:p>
            <a:r>
              <a:rPr lang="en-US" sz="650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Bahnschrift SemiBold" panose="020B0502040204020203" pitchFamily="34" charset="0"/>
              </a:rPr>
              <a:t>Revise:</a:t>
            </a:r>
          </a:p>
        </p:txBody>
      </p:sp>
    </p:spTree>
    <p:extLst>
      <p:ext uri="{BB962C8B-B14F-4D97-AF65-F5344CB8AC3E}">
        <p14:creationId xmlns:p14="http://schemas.microsoft.com/office/powerpoint/2010/main" val="14440421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Custom 1">
      <a:dk1>
        <a:sysClr val="windowText" lastClr="000000"/>
      </a:dk1>
      <a:lt1>
        <a:sysClr val="window" lastClr="FFFFFF"/>
      </a:lt1>
      <a:dk2>
        <a:srgbClr val="70A1C0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lossy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TM02836342[[fn=Ion]]</Template>
  <TotalTime>1433</TotalTime>
  <Words>859</Words>
  <Application>Microsoft Office PowerPoint</Application>
  <PresentationFormat>Widescreen</PresentationFormat>
  <Paragraphs>221</Paragraphs>
  <Slides>31</Slides>
  <Notes>31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Bahnschrift SemiBold</vt:lpstr>
      <vt:lpstr>Bahnschrift SemiBold SemiConden</vt:lpstr>
      <vt:lpstr>Bahnschrift SemiCondensed</vt:lpstr>
      <vt:lpstr>Calibri</vt:lpstr>
      <vt:lpstr>Century Gothic</vt:lpstr>
      <vt:lpstr>Wingdings 3</vt:lpstr>
      <vt:lpstr>Ion</vt:lpstr>
      <vt:lpstr>Acrobat Document</vt:lpstr>
      <vt:lpstr>Hidalgo County  Elections Surveyor Department Consequences &amp; Responsibilities</vt:lpstr>
      <vt:lpstr>Hidalgo County  Elections Department Background:</vt:lpstr>
      <vt:lpstr>Hidalgo County Elections Department &amp; U.S. Department of Justice</vt:lpstr>
      <vt:lpstr>Hidalgo County Elections Department &amp; U.S. Department of Justice</vt:lpstr>
      <vt:lpstr>Why a Surveyor Department:</vt:lpstr>
      <vt:lpstr>Surveyor Department </vt:lpstr>
      <vt:lpstr>PowerPoint Presentation</vt:lpstr>
      <vt:lpstr>Revise:</vt:lpstr>
      <vt:lpstr>Revise:</vt:lpstr>
      <vt:lpstr>Visit &amp; Assess:</vt:lpstr>
      <vt:lpstr>Develop &amp; Implement:</vt:lpstr>
      <vt:lpstr>Develop &amp; Implement:</vt:lpstr>
      <vt:lpstr>Develop &amp; Implement:</vt:lpstr>
      <vt:lpstr>Develop &amp; Implement:</vt:lpstr>
      <vt:lpstr>Develop &amp; Implement:</vt:lpstr>
      <vt:lpstr>Develop &amp; Implement:</vt:lpstr>
      <vt:lpstr>Surveyor Tool Kit:</vt:lpstr>
      <vt:lpstr>Temporary Measures &amp; Curbside Tools:</vt:lpstr>
      <vt:lpstr>Temporary Measures &amp; Curbside Tools:</vt:lpstr>
      <vt:lpstr>Surveyor Department Workforce/Staffing:</vt:lpstr>
      <vt:lpstr>Surveyor Tool  Temporary Measures:</vt:lpstr>
      <vt:lpstr>Surveyor Tool  Temporary Measures:</vt:lpstr>
      <vt:lpstr>Surveyor Tool  Temporary Measures:</vt:lpstr>
      <vt:lpstr>Surveyor Tool  Temporary Measures:</vt:lpstr>
      <vt:lpstr>Surveyor Tool  Temporary Measures:</vt:lpstr>
      <vt:lpstr>Surveyor Tool  Ramp Structural Changes:</vt:lpstr>
      <vt:lpstr>Surveyor Tool  Ramp Structural Changes:</vt:lpstr>
      <vt:lpstr>Surveyor Tool  Ramp Structural Changes:</vt:lpstr>
      <vt:lpstr>Review: 2016 to Present</vt:lpstr>
      <vt:lpstr>Resources:</vt:lpstr>
      <vt:lpstr>Hidalgo County Elections Surveyor Department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Hidalgo County  Elections Department  ADA Surveyor Revolution</dc:title>
  <dc:creator>Cindy Lopez</dc:creator>
  <cp:lastModifiedBy>Five Star</cp:lastModifiedBy>
  <cp:revision>126</cp:revision>
  <cp:lastPrinted>2020-01-02T22:10:35Z</cp:lastPrinted>
  <dcterms:created xsi:type="dcterms:W3CDTF">2019-12-27T17:46:01Z</dcterms:created>
  <dcterms:modified xsi:type="dcterms:W3CDTF">2020-01-09T21:20:01Z</dcterms:modified>
</cp:coreProperties>
</file>